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349" r:id="rId5"/>
    <p:sldId id="350" r:id="rId6"/>
    <p:sldId id="289" r:id="rId7"/>
    <p:sldId id="355" r:id="rId8"/>
    <p:sldId id="348" r:id="rId9"/>
    <p:sldId id="347" r:id="rId10"/>
    <p:sldId id="345" r:id="rId11"/>
    <p:sldId id="352" r:id="rId12"/>
    <p:sldId id="342" r:id="rId13"/>
    <p:sldId id="341" r:id="rId14"/>
    <p:sldId id="340" r:id="rId15"/>
    <p:sldId id="339" r:id="rId16"/>
    <p:sldId id="338" r:id="rId17"/>
    <p:sldId id="357" r:id="rId18"/>
    <p:sldId id="337" r:id="rId19"/>
    <p:sldId id="356" r:id="rId20"/>
    <p:sldId id="375" r:id="rId21"/>
    <p:sldId id="365" r:id="rId22"/>
    <p:sldId id="380" r:id="rId23"/>
    <p:sldId id="366" r:id="rId24"/>
    <p:sldId id="372" r:id="rId25"/>
    <p:sldId id="370" r:id="rId26"/>
    <p:sldId id="371" r:id="rId27"/>
    <p:sldId id="368" r:id="rId28"/>
    <p:sldId id="354" r:id="rId29"/>
    <p:sldId id="376" r:id="rId30"/>
    <p:sldId id="378" r:id="rId31"/>
    <p:sldId id="379" r:id="rId32"/>
  </p:sldIdLst>
  <p:sldSz cx="18288000" cy="10287000"/>
  <p:notesSz cx="6858000" cy="9144000"/>
  <p:embeddedFontLst>
    <p:embeddedFont>
      <p:font typeface="D2Coding" panose="020B0604020202020204" charset="-127"/>
      <p:regular r:id="rId34"/>
      <p:bold r:id="rId35"/>
    </p:embeddedFont>
    <p:embeddedFont>
      <p:font typeface="Gmarket Sans Bold" panose="020B0604020202020204" charset="-128"/>
      <p:bold r:id="rId36"/>
    </p:embeddedFont>
    <p:embeddedFont>
      <p:font typeface="Gmarket Sans Light" panose="020B0604020202020204" charset="-128"/>
      <p:regular r:id="rId37"/>
    </p:embeddedFont>
    <p:embeddedFont>
      <p:font typeface="Gmarket Sans Medium" panose="020B0604020202020204" charset="-128"/>
      <p:regular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Pretendard Bold" panose="020B0604020202020204" charset="-127"/>
      <p:bold r:id="rId41"/>
    </p:embeddedFont>
    <p:embeddedFont>
      <p:font typeface="Pretendard Light" panose="020B0604020202020204" charset="-127"/>
      <p:regular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50327랩 세미나" id="{3DE039E7-F957-4654-AA64-1DEFCA8ED8F7}">
          <p14:sldIdLst>
            <p14:sldId id="349"/>
            <p14:sldId id="350"/>
            <p14:sldId id="289"/>
            <p14:sldId id="355"/>
            <p14:sldId id="348"/>
            <p14:sldId id="347"/>
            <p14:sldId id="345"/>
            <p14:sldId id="352"/>
            <p14:sldId id="342"/>
            <p14:sldId id="341"/>
            <p14:sldId id="340"/>
            <p14:sldId id="339"/>
            <p14:sldId id="338"/>
            <p14:sldId id="357"/>
            <p14:sldId id="337"/>
            <p14:sldId id="356"/>
            <p14:sldId id="375"/>
            <p14:sldId id="365"/>
            <p14:sldId id="380"/>
            <p14:sldId id="366"/>
            <p14:sldId id="372"/>
            <p14:sldId id="370"/>
            <p14:sldId id="371"/>
            <p14:sldId id="368"/>
            <p14:sldId id="354"/>
            <p14:sldId id="376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0F9B3-2B2C-C24A-AAD4-69832A052DBE}" v="1" dt="2025-04-26T08:00:12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51" autoAdjust="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정섭" userId="S::20211891@o365.hanbat.ac.kr::c8d81bdb-94f8-4ec8-9f87-9708513408d5" providerId="AD" clId="Web-{5EF0F9B3-2B2C-C24A-AAD4-69832A052DBE}"/>
    <pc:docChg chg="sldOrd">
      <pc:chgData name="이정섭" userId="S::20211891@o365.hanbat.ac.kr::c8d81bdb-94f8-4ec8-9f87-9708513408d5" providerId="AD" clId="Web-{5EF0F9B3-2B2C-C24A-AAD4-69832A052DBE}" dt="2025-04-26T08:00:12.787" v="0"/>
      <pc:docMkLst>
        <pc:docMk/>
      </pc:docMkLst>
      <pc:sldChg chg="ord">
        <pc:chgData name="이정섭" userId="S::20211891@o365.hanbat.ac.kr::c8d81bdb-94f8-4ec8-9f87-9708513408d5" providerId="AD" clId="Web-{5EF0F9B3-2B2C-C24A-AAD4-69832A052DBE}" dt="2025-04-26T08:00:12.787" v="0"/>
        <pc:sldMkLst>
          <pc:docMk/>
          <pc:sldMk cId="2119186326" sldId="339"/>
        </pc:sldMkLst>
      </pc:sldChg>
    </pc:docChg>
  </pc:docChgLst>
  <pc:docChgLst>
    <pc:chgData name="유동건" userId="S::20211917@o365.hanbat.ac.kr::1e985a17-12e2-4a31-a9d9-43ff97d0b056" providerId="AD" clId="Web-{6CD63D0A-55CB-F4A5-84F3-5181DF4A32DF}"/>
    <pc:docChg chg="modSld">
      <pc:chgData name="유동건" userId="S::20211917@o365.hanbat.ac.kr::1e985a17-12e2-4a31-a9d9-43ff97d0b056" providerId="AD" clId="Web-{6CD63D0A-55CB-F4A5-84F3-5181DF4A32DF}" dt="2025-04-10T08:40:08.135" v="6"/>
      <pc:docMkLst>
        <pc:docMk/>
      </pc:docMkLst>
      <pc:sldChg chg="addSp delSp modSp">
        <pc:chgData name="유동건" userId="S::20211917@o365.hanbat.ac.kr::1e985a17-12e2-4a31-a9d9-43ff97d0b056" providerId="AD" clId="Web-{6CD63D0A-55CB-F4A5-84F3-5181DF4A32DF}" dt="2025-04-10T08:40:08.135" v="6"/>
        <pc:sldMkLst>
          <pc:docMk/>
          <pc:sldMk cId="362381177" sldId="356"/>
        </pc:sldMkLst>
        <pc:picChg chg="add del mod">
          <ac:chgData name="유동건" userId="S::20211917@o365.hanbat.ac.kr::1e985a17-12e2-4a31-a9d9-43ff97d0b056" providerId="AD" clId="Web-{6CD63D0A-55CB-F4A5-84F3-5181DF4A32DF}" dt="2025-04-10T08:39:57.494" v="4"/>
          <ac:picMkLst>
            <pc:docMk/>
            <pc:sldMk cId="362381177" sldId="356"/>
            <ac:picMk id="3" creationId="{334A1D55-9F0A-0F1B-0760-F7160B105ED7}"/>
          </ac:picMkLst>
        </pc:picChg>
        <pc:picChg chg="add del mod">
          <ac:chgData name="유동건" userId="S::20211917@o365.hanbat.ac.kr::1e985a17-12e2-4a31-a9d9-43ff97d0b056" providerId="AD" clId="Web-{6CD63D0A-55CB-F4A5-84F3-5181DF4A32DF}" dt="2025-04-10T08:40:08.135" v="6"/>
          <ac:picMkLst>
            <pc:docMk/>
            <pc:sldMk cId="362381177" sldId="356"/>
            <ac:picMk id="4" creationId="{6AF4EE8B-ADA1-0340-675D-D037E179AAF6}"/>
          </ac:picMkLst>
        </pc:picChg>
        <pc:picChg chg="del">
          <ac:chgData name="유동건" userId="S::20211917@o365.hanbat.ac.kr::1e985a17-12e2-4a31-a9d9-43ff97d0b056" providerId="AD" clId="Web-{6CD63D0A-55CB-F4A5-84F3-5181DF4A32DF}" dt="2025-04-10T08:39:48.791" v="0"/>
          <ac:picMkLst>
            <pc:docMk/>
            <pc:sldMk cId="362381177" sldId="356"/>
            <ac:picMk id="2050" creationId="{F1576FE3-7ED5-644D-517E-206E7730D79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6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1 160 8594 0 0,'6'-3'5411'0'0,"13"-9"-2241"0"0,6-4-1269 0 0,2 3-1003 0 0,2 1 0 0 0,-1 1-1 0 0,1 2 1 0 0,1 1 0 0 0,41-7 0 0 0,155-6 731 0 0,-132 21-1357 0 0,1 5-1 0 0,104 18 0 0 0,30 3-99 0 0,-175-23-115 0 0,0-2 1 0 0,68-8-1 0 0,-93 3-62 0 0,1-2 0 0 0,0-1 0 0 0,-1-2 0 0 0,-1 0 0 0 0,52-26 0 0 0,-79 35-70 0 0,0-1 0 0 0,0 1 0 0 0,1-1-1 0 0,-1 0 1 0 0,0 1 0 0 0,0-1 0 0 0,0 0-1 0 0,1 0 1 0 0,-1 0 0 0 0,0 0 0 0 0,0 1-1 0 0,0-2 1 0 0,-1 1 0 0 0,1 0 0 0 0,1-2 0 0 0,-2 3-61 0 0,0 0 0 0 0,0-1 1 0 0,-1 1-1 0 0,1 0 1 0 0,0-1-1 0 0,0 1 1 0 0,-1-1-1 0 0,1 1 1 0 0,0 0-1 0 0,-1 0 0 0 0,1-1 1 0 0,0 1-1 0 0,-1 0 1 0 0,1 0-1 0 0,0-1 1 0 0,-1 1-1 0 0,1 0 1 0 0,-1 0-1 0 0,1 0 0 0 0,0-1 1 0 0,-1 1-1 0 0,1 0 1 0 0,-1 0-1 0 0,1 0 1 0 0,-1 0-1 0 0,1 0 1 0 0,0 0-1 0 0,-1 0 0 0 0,0 0 1 0 0,-46 2-10373 0 0,35 0 7392 0 0,-2 1-2393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07.53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0 146 9034 0 0,'14'-12'9697'0'0,"9"-12"-6129"0"0,39-37-1827 0 0,-56 56-1646 0 0,1-1 0 0 0,1 1 1 0 0,-1 1-1 0 0,1-1 0 0 0,-1 1 1 0 0,1 1-1 0 0,0-1 0 0 0,1 2 1 0 0,-1-1-1 0 0,0 1 0 0 0,1 0 1 0 0,0 0-1 0 0,-1 1 0 0 0,1 1 1 0 0,0-1-1 0 0,-1 1 0 0 0,1 1 1 0 0,0 0-1 0 0,-1 0 0 0 0,16 4 0 0 0,6 5 53 0 0,-1 1-1 0 0,0 2 0 0 0,-1 1 0 0 0,40 26 0 0 0,41 19-28 0 0,-93-54-75 0 0,1 0 0 0 0,-1-1 0 0 0,1-1 0 0 0,0-1 0 0 0,0 0 0 0 0,0-1 0 0 0,0-1 0 0 0,19-2 0 0 0,-11 1 21 0 0,0 1 0 0 0,42 6 0 0 0,-45-1 47 0 0,1-1 1 0 0,0-1-1 0 0,0-1 0 0 0,0-2 0 0 0,0 0 0 0 0,0-1 0 0 0,0-1 1 0 0,29-7-1 0 0,-26 4-53 0 0,0 1 1 0 0,1 2 0 0 0,30 0-1 0 0,35-3 322 0 0,-84 3-335 0 0,1-1 0 0 0,-1 1 1 0 0,1-1-1 0 0,-1-1 0 0 0,0 0 1 0 0,9-5-1 0 0,23-11 30 0 0,-15 9-49 0 0,-22 9-22 0 0,0 0 0 0 0,1 0 0 0 0,-1 1 0 0 0,0-1 0 0 0,0 1 0 0 0,1 0 0 0 0,-1 0 0 0 0,1 0 0 0 0,-1 0 0 0 0,1 1 0 0 0,-1-1 0 0 0,1 1 0 0 0,-1 0 0 0 0,1 0 0 0 0,0 1 1 0 0,-1-1-1 0 0,1 1 0 0 0,-1-1 0 0 0,6 3 0 0 0,-3-2 28 0 0,0 1 0 0 0,0-1 0 0 0,0 0 0 0 0,0-1 0 0 0,0 1 0 0 0,1-1 0 0 0,-1 0 0 0 0,0-1 0 0 0,0 0 0 0 0,7-1 0 0 0,-5 0 15 0 0,0 1-1 0 0,0 0 1 0 0,-1 1-1 0 0,1 0 0 0 0,15 2 1 0 0,131 44 213 0 0,-153-46-254 0 0,-1 1-1 0 0,1-1 1 0 0,0 0 0 0 0,-1 0-1 0 0,1 0 1 0 0,0 0-1 0 0,-1 0 1 0 0,1 0 0 0 0,0 0-1 0 0,-1 0 1 0 0,1 0-1 0 0,0 0 1 0 0,-1-1 0 0 0,1 1-1 0 0,-1 0 1 0 0,1 0 0 0 0,0 0-1 0 0,-1-1 1 0 0,1 1-1 0 0,-1 0 1 0 0,1-1 0 0 0,-1 1-1 0 0,1-1 1 0 0,-1 1-1 0 0,1 0 1 0 0,-1-1 0 0 0,1 1-1 0 0,-1-1 1 0 0,1 0-1 0 0,5-22 129 0 0,-6 22-145 0 0,0-1 0 0 0,0 1-1 0 0,0-1 1 0 0,0 1 0 0 0,0-1 0 0 0,0 0-1 0 0,1 1 1 0 0,-1-1 0 0 0,0 1 0 0 0,1 0 0 0 0,0-1-1 0 0,-1 1 1 0 0,1-1 0 0 0,0 1 0 0 0,0 0-1 0 0,0-1 1 0 0,0 1 0 0 0,0 0 0 0 0,0 0-1 0 0,0 0 1 0 0,0 0 0 0 0,0 0 0 0 0,0 0-1 0 0,1 0 1 0 0,2-1 0 0 0,19-8-2117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12.6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0 7954 0 0,'-5'5'8974'0'0,"26"5"-5677"0"0,35 8-1139 0 0,7-10-83 0 0,96 0-1 0 0,-133-6-2012 0 0,0 1 0 0 0,0 1 0 0 0,36 10-1 0 0,35 6 136 0 0,-72-18-85 0 0,0 0-1 0 0,-1-2 1 0 0,1 0-1 0 0,41-8 1 0 0,-30 5-10 0 0,1 1 1 0 0,-1 2-1 0 0,46 5 0 0 0,27 1 88 0 0,-93-7-127 0 0,0-1 1 0 0,0-1 0 0 0,0 0-1 0 0,23-8 1 0 0,-23 6-7 0 0,0 1-1 0 0,0 0 1 0 0,0 1 0 0 0,25-1-1 0 0,95 13 176 0 0,-127-9-210 0 0,0 0 0 0 0,0 0 0 0 0,16-3 0 0 0,15-1 45 0 0,-19 3-69 0 0,1-1 1 0 0,40-10-1 0 0,-13 2 111 0 0,-45 10-102 0 0,-1 0 0 0 0,1 0 0 0 0,-1 1 0 0 0,1-1 0 0 0,0 1 0 0 0,-1 0 0 0 0,1 0 0 0 0,-1 0 0 0 0,1 1 0 0 0,-1-1 0 0 0,0 1 0 0 0,5 2 0 0 0,0 1-5 0 0,0 0 0 0 0,-1 1 0 0 0,13 11 0 0 0,-12-9 8 0 0,-14-15 133 0 0,6 6-158 0 0,-1 1 0 0 0,1-1 0 0 0,-1 1 0 0 0,1-1 0 0 0,0 0 0 0 0,-1 1 0 0 0,1-1 0 0 0,0 0 0 0 0,-1 1 0 0 0,1-1 0 0 0,0 0 0 0 0,0 1 0 0 0,0-1 0 0 0,-1 0 0 0 0,1 0 0 0 0,0 1 0 0 0,0-1 0 0 0,0 0 0 0 0,0 1 0 0 0,0-1 0 0 0,1 0-1 0 0,-1 0 1 0 0,0 1 0 0 0,0-1 0 0 0,0 0 0 0 0,1 1 0 0 0,-1-1 0 0 0,0 0 0 0 0,1 1 0 0 0,-1-1 0 0 0,0 0 0 0 0,1 1 0 0 0,-1-1 0 0 0,1 1 0 0 0,-1-1 0 0 0,1 1 0 0 0,-1-1 0 0 0,1 1 0 0 0,0-1 0 0 0,0 0 0 0 0,1 0-134 0 0,4-2-187 0 0,0-1 1 0 0,0 2-1 0 0,0-1 1 0 0,0 1 0 0 0,1-1-1 0 0,-1 2 1 0 0,1-1 0 0 0,-1 1-1 0 0,1 0 1 0 0,8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25.7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80 2 8338 0 0,'-19'-1'1138'0'0,"14"1"-650"0"0,1-1-1 0 0,-1 1 1 0 0,1 0-1 0 0,0 1 1 0 0,-1-1-1 0 0,1 1 0 0 0,-7 1 1 0 0,10-1-383 0 0,0-1-1 0 0,-1 1 1 0 0,1 0 0 0 0,0 0 0 0 0,0 0-1 0 0,0 0 1 0 0,0 0 0 0 0,0 0 0 0 0,0 0-1 0 0,0 0 1 0 0,0 0 0 0 0,0 0 0 0 0,1 0-1 0 0,-1 1 1 0 0,0-1 0 0 0,1 0 0 0 0,-1 1-1 0 0,1-1 1 0 0,-1 0 0 0 0,1 1 0 0 0,0-1-1 0 0,-1 1 1 0 0,1-1 0 0 0,0 0 0 0 0,0 1-1 0 0,0-1 1 0 0,1 3 0 0 0,-2 3 193 0 0,2-1 0 0 0,-1 0-1 0 0,1 0 1 0 0,-1 0 0 0 0,2 0 0 0 0,-1 0 0 0 0,1 0 0 0 0,4 10 0 0 0,-5-14-206 0 0,0 0-1 0 0,0 0 1 0 0,0-1 0 0 0,0 1 0 0 0,1-1 0 0 0,-1 1 0 0 0,0-1 0 0 0,1 0 0 0 0,-1 1-1 0 0,1-1 1 0 0,0 0 0 0 0,-1 0 0 0 0,1 0 0 0 0,0 0 0 0 0,0 0 0 0 0,-1-1 0 0 0,1 1 0 0 0,0-1-1 0 0,0 1 1 0 0,0-1 0 0 0,0 1 0 0 0,0-1 0 0 0,0 0 0 0 0,0 0 0 0 0,0 0 0 0 0,0 0-1 0 0,0 0 1 0 0,0-1 0 0 0,0 1 0 0 0,2-1 0 0 0,58-17 1491 0 0,-49 13-1351 0 0,1 0 0 0 0,-1 1 0 0 0,1 1 0 0 0,22-2 0 0 0,-12 5-125 0 0,0 1 1 0 0,-1 1-1 0 0,0 2 0 0 0,34 8 0 0 0,-26-5-99 0 0,-24-6 11 0 0,1 0 0 0 0,-1 0 0 0 0,1-1-1 0 0,-1 0 1 0 0,1 0 0 0 0,-1-1-1 0 0,1 0 1 0 0,-1 0 0 0 0,0-1-1 0 0,9-3 1 0 0,8-4 113 0 0,38-20 0 0 0,-46 20-26 0 0,0 1 0 0 0,0 1-1 0 0,1 0 1 0 0,34-8 0 0 0,-41 13-66 0 0,0 1-1 0 0,1 1 1 0 0,-1-1-1 0 0,0 2 0 0 0,1-1 1 0 0,-1 2-1 0 0,0-1 1 0 0,0 1-1 0 0,0 1 1 0 0,0-1-1 0 0,0 2 0 0 0,0 0 1 0 0,-1 0-1 0 0,0 0 1 0 0,0 1-1 0 0,0 1 1 0 0,0-1-1 0 0,-1 1 1 0 0,0 1-1 0 0,9 9 0 0 0,-12-11-6 0 0,0-1-1 0 0,1 1 1 0 0,-1-1-1 0 0,1 0 0 0 0,0 0 1 0 0,1-1-1 0 0,-1 0 0 0 0,0 0 1 0 0,10 3-1 0 0,-11-5 3 0 0,0 0-1 0 0,1-1 1 0 0,0 1-1 0 0,-1-1 1 0 0,1 0-1 0 0,-1-1 1 0 0,1 1-1 0 0,-1-1 1 0 0,1 0-1 0 0,-1 0 1 0 0,1-1-1 0 0,5-2 1 0 0,7-2 6 0 0,-1 1 0 0 0,1 1 1 0 0,0 1-1 0 0,0 0 1 0 0,0 1-1 0 0,24 1 0 0 0,-4 3 136 0 0,74 13-1 0 0,-102-13-121 0 0,-1 0 0 0 0,0-1 0 0 0,0 0 0 0 0,1-1 0 0 0,-1 0 0 0 0,1 0 0 0 0,-1-1 0 0 0,0 0 0 0 0,0 0 0 0 0,17-6 0 0 0,-19 6-31 0 0,0 0 1 0 0,0 0 0 0 0,0 1 0 0 0,0 0 0 0 0,0 0 0 0 0,0 1 0 0 0,0 0 0 0 0,0 0 0 0 0,0 0 0 0 0,0 1 0 0 0,11 5 0 0 0,-7-4 1 0 0,-1 0 0 0 0,0 0 0 0 0,1-1 0 0 0,15 1 0 0 0,-23-2-25 0 0,1 1 0 0 0,-1-1 0 0 0,0 1 0 0 0,1 0 0 0 0,-1 0 0 0 0,0 1 0 0 0,-1-1 0 0 0,1 0 0 0 0,0 1 0 0 0,-1 0 0 0 0,1 0 0 0 0,-1 0 0 0 0,3 5 0 0 0,8 7 48 0 0,-10-12-48 0 0,0 0 1 0 0,0 0 0 0 0,1 0-1 0 0,-1-1 1 0 0,1 1 0 0 0,0-1 0 0 0,0 0-1 0 0,0 0 1 0 0,0 0 0 0 0,0 0-1 0 0,0-1 1 0 0,0 0 0 0 0,8 2 0 0 0,-10-3-69 0 0,0 0 1 0 0,0 0 0 0 0,1-1-1 0 0,-1 1 1 0 0,0 0 0 0 0,0-1 0 0 0,0 1-1 0 0,1-1 1 0 0,-1 0 0 0 0,0 0 0 0 0,0 0-1 0 0,0 0 1 0 0,0 0 0 0 0,-1 0 0 0 0,1-1-1 0 0,0 1 1 0 0,0 0 0 0 0,-1-1 0 0 0,1 0-1 0 0,-1 1 1 0 0,1-1 0 0 0,-1 0-1 0 0,0 0 1 0 0,0 0 0 0 0,0 0 0 0 0,0 0-1 0 0,0 0 1 0 0,1-2 0 0 0,13-41-3506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27.4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 27 9602 0 0,'-32'7'4561'0'0,"26"-5"-3884"0"0,-1 0 1 0 0,0-1 0 0 0,1 0-1 0 0,-1 0 1 0 0,0 0 0 0 0,0-1 0 0 0,0 0-1 0 0,0 0 1 0 0,0 0 0 0 0,1-1-1 0 0,-1 0 1 0 0,0-1 0 0 0,-6-2-1 0 0,8 3-396 0 0,-21-12 853 0 0,21 5-646 0 0,18 2-138 0 0,7 3-221 0 0,0 1 1 0 0,0 1-1 0 0,0 1 1 0 0,0 1-1 0 0,0 1 1 0 0,0 1-1 0 0,22 5 1 0 0,14 2 177 0 0,131 28 200 0 0,-24-3-391 0 0,-132-30-11 0 0,0-2-1 0 0,0 0 0 0 0,41-4 0 0 0,64-17 355 0 0,-1-1 39 0 0,-115 18-460 0 0,0 1 0 0 0,0 1 1 0 0,0 0-1 0 0,38 9 0 0 0,32 19 124 0 0,-67-21 20 0 0,0 0 0 0 0,1-1 1 0 0,47 7-1 0 0,-68-14-134 0 0,0 0-1 0 0,1-1 1 0 0,-1 1-1 0 0,1-1 1 0 0,-1 0-1 0 0,0 0 1 0 0,1 0-1 0 0,-1 0 1 0 0,0 0-1 0 0,0-1 1 0 0,0 1 0 0 0,0-1-1 0 0,0 0 1 0 0,0 0-1 0 0,-1 0 1 0 0,1 0-1 0 0,-1-1 1 0 0,1 1-1 0 0,-1-1 1 0 0,3-3-1 0 0,-3 3-35 0 0,0 0-1 0 0,0 1 1 0 0,1-1-1 0 0,-1 1 0 0 0,0 0 1 0 0,1 0-1 0 0,0 0 1 0 0,-1 0-1 0 0,1 0 1 0 0,0 0-1 0 0,0 1 0 0 0,0 0 1 0 0,0-1-1 0 0,0 1 1 0 0,1 0-1 0 0,-1 0 1 0 0,0 1-1 0 0,0-1 0 0 0,1 1 1 0 0,-1-1-1 0 0,4 1 1 0 0,-1 1-6 0 0,0 0 1 0 0,-1 1-1 0 0,1-1 0 0 0,-1 1 1 0 0,0 0-1 0 0,1 1 1 0 0,-1-1-1 0 0,0 1 1 0 0,0 0-1 0 0,-1 0 1 0 0,1 0-1 0 0,-1 1 0 0 0,1 0 1 0 0,-1 0-1 0 0,0 0 1 0 0,4 6-1 0 0,-14-18-369 0 0,-1 1 1 0 0,0-1-1 0 0,0 1 0 0 0,0 1 1 0 0,-1 0-1 0 0,0 0 0 0 0,0 0 1 0 0,-1 1-1 0 0,1 0 0 0 0,-1 1 0 0 0,-10-4 1 0 0,10 5-935 0 0,1 0 1 0 0,-1 0 0 0 0,0 1-1 0 0,-1 0 1 0 0,1 1 0 0 0,0 0-1 0 0,0 0 1 0 0,-14 2 0 0 0,-24 4-6181 0 0,19-1 1842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34.9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21 70 11739 0 0,'-20'22'12886'0'0,"35"-24"-11381"0"0,5-4-1133 0 0,1 1 1 0 0,-1 0 0 0 0,1 2 0 0 0,0 1 0 0 0,1 0 0 0 0,-1 2-1 0 0,0 0 1 0 0,30 5 0 0 0,-34-3-244 0 0,-1 1-48 0 0,1 0 0 0 0,-1-1 0 0 0,1-1 0 0 0,0-1 0 0 0,-1-1 0 0 0,1 0 0 0 0,20-4 0 0 0,20-14-12 0 0,-49 15-56 0 0,1 1-1 0 0,0-1 0 0 0,-1 2 0 0 0,1-1 0 0 0,1 1 1 0 0,-1 1-1 0 0,0 0 0 0 0,18 0 0 0 0,39 8 54 0 0,-49-3-32 0 0,-1-2 0 0 0,0 0-1 0 0,1-1 1 0 0,-1-1 0 0 0,1-1 0 0 0,-1 0-1 0 0,27-6 1 0 0,-40 7-36 0 0,29-9 36 0 0,0 1-1 0 0,41-4 1 0 0,115 0-34 0 0,-165 11 17 0 0,0 0 0 0 0,-1 2 0 0 0,32 4 0 0 0,29 2 27 0 0,6 0-10 0 0,-67-4-23 0 0,-1-1 1 0 0,1-1-1 0 0,0-1 0 0 0,23-2 1 0 0,-14-1 62 0 0,39 1-1 0 0,26-2 21 0 0,-92 3-89 0 0,1 1 0 0 0,-1-1 0 0 0,0 1 0 0 0,1 0 0 0 0,-1 1 1 0 0,0-1-1 0 0,1 1 0 0 0,-1 0 0 0 0,0 0 0 0 0,1 0 0 0 0,-1 0 0 0 0,0 1 0 0 0,0 0 0 0 0,0 0 0 0 0,6 4 0 0 0,-8-5-81 0 0,-1 0-1 0 0,1 0 0 0 0,-1 1 0 0 0,0-1 0 0 0,1 1 1 0 0,-1-1-1 0 0,0 1 0 0 0,0-1 0 0 0,0 1 0 0 0,0 0 1 0 0,0 0-1 0 0,0-1 0 0 0,0 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36.4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35 1 10954 0 0,'-34'21'13375'0'0,"34"-19"-13326"0"0,0-1 0 0 0,0 0 0 0 0,-1 1 0 0 0,1-1 0 0 0,0 0 0 0 0,0 1 0 0 0,0-1 0 0 0,1 1 0 0 0,-1-1 0 0 0,0 0 0 0 0,0 1 0 0 0,1-1 0 0 0,-1 0 0 0 0,1 1 0 0 0,-1-1 0 0 0,1 0 0 0 0,0 0 0 0 0,-1 0 0 0 0,1 1 0 0 0,0-1 0 0 0,0 0 0 0 0,0 0 0 0 0,0 0-1 0 0,0 0 1 0 0,0 0 0 0 0,0-1 0 0 0,0 1 0 0 0,0 0 0 0 0,0 0 0 0 0,0-1 0 0 0,1 1 0 0 0,-1 0 0 0 0,0-1 0 0 0,1 1 0 0 0,-1-1 0 0 0,0 0 0 0 0,1 1 0 0 0,-1-1 0 0 0,0 0 0 0 0,1 0 0 0 0,-1 0 0 0 0,0 0 0 0 0,2 0 0 0 0,37-1 619 0 0,0 3-1 0 0,62 9 0 0 0,-83-8-384 0 0,-1-1 0 0 0,1-1 1 0 0,19-2-1 0 0,42 3 226 0 0,-2 3-297 0 0,-51-4-111 0 0,40 6-1 0 0,-36 0-103 0 0,0 1 0 0 0,40 16 0 0 0,-65-22 8 0 0,0 0 1 0 0,1 0-1 0 0,-1-1 1 0 0,1 0-1 0 0,-1-1 1 0 0,1 1-1 0 0,-1-1 1 0 0,1 0-1 0 0,10-2 1 0 0,4-2 38 0 0,34-11 0 0 0,-41 10-30 0 0,1 0 0 0 0,0 2 0 0 0,0-1 0 0 0,29-1 0 0 0,-6 7-15 0 0,-25-1 3 0 0,1-1-1 0 0,-1 0 0 0 0,17-2 0 0 0,32-5 53 0 0,106 1 0 0 0,-7 20-14 0 0,-119-16-26 0 0,-28 1 27 0 0,0 0-1 0 0,0 1 1 0 0,17 2-1 0 0,19 3-113 0 0,-30-4 83 0 0,0 1-1 0 0,19 5 0 0 0,-32-6-8 0 0,-1 1 0 0 0,0 0-1 0 0,1 0 1 0 0,-1 1 0 0 0,0-1 0 0 0,0 1 0 0 0,0 1-1 0 0,0-1 1 0 0,8 8 0 0 0,-12-10 18 0 0,1 0 1 0 0,-1-1-1 0 0,0 0 1 0 0,0 1-1 0 0,1-1 0 0 0,-1 0 1 0 0,0 0-1 0 0,0 0 1 0 0,0-1-1 0 0,1 1 1 0 0,-1 0-1 0 0,0-1 0 0 0,0 0 1 0 0,0 1-1 0 0,0-1 1 0 0,0 0-1 0 0,0 0 1 0 0,0 0-1 0 0,2-2 0 0 0,24-5 76 0 0,-27 8-87 0 0,0-1 1 0 0,1 1-1 0 0,-1 1 1 0 0,0-1-1 0 0,0 0 1 0 0,0 0 0 0 0,1 0-1 0 0,-1 1 1 0 0,0-1-1 0 0,0 0 1 0 0,0 1-1 0 0,0-1 1 0 0,0 1-1 0 0,1-1 1 0 0,-1 1 0 0 0,0 0-1 0 0,1 1 1 0 0,-2-2-11 0 0,1 1 0 0 0,-1-1 1 0 0,0 1-1 0 0,1-1 1 0 0,-1 1-1 0 0,0 0 1 0 0,0-1-1 0 0,1 1 1 0 0,-1 0-1 0 0,0-1 0 0 0,0 1 1 0 0,0 0-1 0 0,0-1 1 0 0,0 1-1 0 0,0 0 1 0 0,0-1-1 0 0,0 1 1 0 0,0 0-1 0 0,0-1 0 0 0,0 1 1 0 0,-1-1-1 0 0,1 1 1 0 0,0 0-1 0 0,-1 1-94 0 0,0 0 0 0 0,0-1 0 0 0,0 1 0 0 0,0 0 0 0 0,0-1 0 0 0,0 0-1 0 0,-1 1 1 0 0,1-1 0 0 0,0 0 0 0 0,-1 1 0 0 0,1-1 0 0 0,-1 0 0 0 0,0 0 0 0 0,1 0 0 0 0,-1 0 0 0 0,0 0-1 0 0,1-1 1 0 0,-1 1 0 0 0,0-1 0 0 0,0 1 0 0 0,-3 0 0 0 0,3-1-418 0 0,0 0 1 0 0,-1 0-1 0 0,1 0 0 0 0,-1 0 1 0 0,1 0-1 0 0,-1-1 0 0 0,1 1 0 0 0,-1-1 1 0 0,1 1-1 0 0,-9-5-1027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6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2 7682 0 0,'-10'-1'6019'0'0,"9"1"-5852"0"0,-8 15 3118 0 0,-4 29-719 0 0,11-35-1687 0 0,-12 59 369 0 0,4 1 1 0 0,-4 130 0 0 0,10-114-817 0 0,-9 397 448 0 0,-3 64-454 0 0,15-534-500 0 0,0 6 95 0 0,0 1 1 0 0,3 30-1 0 0,-2-44-247 0 0,1-1 0 0 0,0 1 0 0 0,0-1 0 0 0,0 0 0 0 0,0 1 0 0 0,1-1 0 0 0,-1 0 0 0 0,1 0 0 0 0,0 0 0 0 0,1 0 0 0 0,-1 0 0 0 0,1-1 0 0 0,-1 1 0 0 0,1-1 0 0 0,0 1 0 0 0,5 4 0 0 0,2 0-3385 0 0,-1 0-1 0 0,-1 1 1 0 0,15 19-1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7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10058 0 0,'1'197'11601'0'0,"8"-1"-7915"0"0,0-88-2925 0 0,37 172 0 0 0,35 37 90 0 0,-68-247-533 0 0,-12-65-618 0 0,-1 1 1 0 0,0-1 0 0 0,0 1 0 0 0,0 0-1 0 0,0-1 1 0 0,-1 1 0 0 0,0-1 0 0 0,0 1-1 0 0,-1-1 1 0 0,-2 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2:07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0 14195 0 0,'-5'10'8647'0'0,"2"25"-6784"0"0,1-18-1001 0 0,-33 342 1512 0 0,33-277-2237 0 0,3 0 1 0 0,4-1-1 0 0,3 1 1 0 0,4-1 0 0 0,37 131-1 0 0,-41-184-150 0 0,2 0-1 0 0,12 29 1 0 0,-18-49-310 0 0,1 1 0 0 0,-1-1 0 0 0,1 0 0 0 0,0 0 0 0 0,1-1-1 0 0,0 0 1 0 0,0 0 0 0 0,1 0 0 0 0,0 0 0 0 0,11 7 0 0 0,-16-13-73 0 0,0 0-1 0 0,0 1 1 0 0,1-2 0 0 0,-1 1-1 0 0,0 0 1 0 0,0 0-1 0 0,1-1 1 0 0,-1 1 0 0 0,0-1-1 0 0,4 0 1 0 0,14-4-7591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6T12:13:56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628 138 5841 0 0,'1'-22'2476'0'0,"1"1"-1"0"0,8-32 1 0 0,-5 31 158 0 0,-5 21-2469 0 0,0 0 1 0 0,0 0-1 0 0,0 1 0 0 0,0-1 0 0 0,0 0 1 0 0,0 0-1 0 0,0 0 0 0 0,0 0 1 0 0,1 1-1 0 0,-1-1 0 0 0,0 0 0 0 0,1 0 1 0 0,-1 1-1 0 0,0-1 0 0 0,1 0 1 0 0,-1 0-1 0 0,1 1 0 0 0,-1-1 0 0 0,1 0 1 0 0,-1 1-1 0 0,1-1 0 0 0,0 1 1 0 0,-1-1-1 0 0,2 0 0 0 0,-1 1-35 0 0,0 1-1 0 0,-1 0 1 0 0,1 0 0 0 0,0 0-1 0 0,0-1 1 0 0,-1 1 0 0 0,1 0-1 0 0,-1 0 1 0 0,1 0 0 0 0,-1 0-1 0 0,1 0 1 0 0,-1 0 0 0 0,0 0 0 0 0,1 0-1 0 0,-1 2 1 0 0,11 49 811 0 0,-2 61-512 0 0,-7 120 0 0 0,-2-137-351 0 0,0-75-64 0 0,4 606 119 0 0,26 0-146 0 0,48 430-22 0 0,-71-961 46 0 0,21 413 150 0 0,-27-475 10 0 0,-2 0 0 0 0,-1 0 1 0 0,-2 0-1 0 0,-1 0 0 0 0,-19 65 0 0 0,24-98-148 0 0,0-1-1 0 0,0 1 1 0 0,-1 0-1 0 0,1-1 1 0 0,0 1 0 0 0,0 0-1 0 0,-1-1 1 0 0,1 1-1 0 0,0 0 1 0 0,-1-1 0 0 0,1 1-1 0 0,-1-1 1 0 0,1 1-1 0 0,-1-1 1 0 0,1 1 0 0 0,-1-1-1 0 0,1 1 1 0 0,-1-1-1 0 0,1 1 1 0 0,-1-1 0 0 0,0 0-1 0 0,1 1 1 0 0,-1-1-1 0 0,0 0 1 0 0,1 0 0 0 0,-1 1-1 0 0,0-1 1 0 0,1 0-1 0 0,-1 0 1 0 0,0 0 0 0 0,0 0-1 0 0,-1 0 6 0 0,0-1-1 0 0,1 0 1 0 0,-1 1-1 0 0,1-1 1 0 0,-1 0-1 0 0,1 0 1 0 0,-1 0-1 0 0,1 0 1 0 0,0 0-1 0 0,-1 0 1 0 0,1 0-1 0 0,-2-3 1 0 0,-5-6 56 0 0,0-1 1 0 0,-11-18 0 0 0,17 25-40 0 0,-52-86-105 0 0,-84-103-1 0 0,120 170 10 0 0,-2 1-1 0 0,0 1 1 0 0,-32-24 0 0 0,41 36 37 0 0,0 1 0 0 0,-1 1 1 0 0,0 0-1 0 0,0 1 0 0 0,-1 0 0 0 0,0 1 1 0 0,0 0-1 0 0,0 1 0 0 0,-19-3 0 0 0,16 3 33 0 0,0 0 0 0 0,1-2 0 0 0,-1 1 0 0 0,1-2 0 0 0,0 0-1 0 0,1-1 1 0 0,0-1 0 0 0,0 0 0 0 0,1-1 0 0 0,0 0 0 0 0,0-1 0 0 0,1 0-1 0 0,1-1 1 0 0,0-1 0 0 0,1 1 0 0 0,0-2 0 0 0,1 1 0 0 0,0-2 0 0 0,1 1 0 0 0,-9-23-1 0 0,15 31 10 0 0,0 0 0 0 0,1 0 0 0 0,0 0 0 0 0,0 0 0 0 0,0 0 0 0 0,1 0 0 0 0,0-1 0 0 0,0 1 0 0 0,0 0 1 0 0,1 0-1 0 0,0-1 0 0 0,0 1 0 0 0,0 0 0 0 0,1 0 0 0 0,0 0 0 0 0,0 1 0 0 0,1-1 0 0 0,0 0 0 0 0,0 1 0 0 0,0-1 0 0 0,0 1 0 0 0,1 0 0 0 0,0 0 0 0 0,0 1 0 0 0,0-1 0 0 0,1 1 0 0 0,0 0 0 0 0,8-7 0 0 0,10-4 50 0 0,1 1 0 0 0,0 1 0 0 0,1 1 1 0 0,0 0-1 0 0,30-7 0 0 0,-26 9-39 0 0,0 3 1 0 0,0 0-1 0 0,1 2 0 0 0,0 1 1 0 0,33-1-1 0 0,151 12 38 0 0,-147-1-97 0 0,0-4 0 0 0,92-9 0 0 0,-103-3-32 0 0,-2-3-1 0 0,1-2 1 0 0,71-30-1 0 0,-13 4 29 0 0,-108 39 9 0 0,-1 1 0 0 0,1 0 0 0 0,0 0 0 0 0,0 0 1 0 0,-1 0-1 0 0,1 1 0 0 0,0 0 0 0 0,0 0 0 0 0,0 0 1 0 0,0 0-1 0 0,0 1 0 0 0,-1 0 0 0 0,1 0 0 0 0,0 0 0 0 0,0 1 1 0 0,7 3-1 0 0,-9-3 9 0 0,0 0-1 0 0,1 0 1 0 0,-1 1 0 0 0,0-1-1 0 0,0 1 1 0 0,-1 0 0 0 0,1 0-1 0 0,0 0 1 0 0,-1 0 0 0 0,0 1 0 0 0,0-1-1 0 0,0 1 1 0 0,0-1 0 0 0,0 1-1 0 0,-1-1 1 0 0,0 1 0 0 0,1 0-1 0 0,-1 0 1 0 0,-1 0 0 0 0,2 7 0 0 0,-1 4 5 0 0,-1 0 1 0 0,0 0 0 0 0,-1 0 0 0 0,0 0-1 0 0,-1 0 1 0 0,-1 0 0 0 0,0-1 0 0 0,-2 1 0 0 0,1-1-1 0 0,-2 0 1 0 0,1 0 0 0 0,-2 0 0 0 0,-14 23-1 0 0,-9 5 50 0 0,-2 0-1 0 0,-62 61 0 0 0,30-34-45 0 0,40-42 1 0 0,-179 208 179 0 0,146-161-135 0 0,-64 106 1 0 0,88-130-1924 0 0,86-141-10444 0 0,-34 59 7854 0 0,5-9-2240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3.60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42 90 5769 0 0,'-29'-30'8841'0'0,"29"28"-8398"0"0,-1 0-1 0 0,1 0 0 0 0,-1-3 0 0 0,0 0-28 0 0,-8-38 5264 0 0,9 44-5621 0 0,0 1 0 0 0,0-1-1 0 0,0 0 1 0 0,0 1-1 0 0,0-1 1 0 0,1 0 0 0 0,-1 0-1 0 0,1 1 1 0 0,-1-1-1 0 0,1 0 1 0 0,-1 0 0 0 0,1 0-1 0 0,0 1 1 0 0,-1-1-1 0 0,1 0 1 0 0,0 0 0 0 0,0 0-1 0 0,0 0 1 0 0,0 0-1 0 0,0 0 1 0 0,0-1 0 0 0,0 1-1 0 0,0 0 1 0 0,0-1-1 0 0,1 1 1 0 0,-1 0 0 0 0,0-1-1 0 0,0 1 1 0 0,3 0-1 0 0,2 0 33 0 0,0 0 0 0 0,0 0 0 0 0,1 0-1 0 0,12-1 1 0 0,-12 1-78 0 0,-1 0 1 0 0,1 0-1 0 0,-1 1 0 0 0,1 0 0 0 0,-1 0 0 0 0,0 0 0 0 0,0 1 1 0 0,0-1-1 0 0,0 2 0 0 0,0-1 0 0 0,10 8 0 0 0,-9-6 86 0 0,0 0 1 0 0,1-1-1 0 0,-1 0 0 0 0,1 0 0 0 0,15 5 1 0 0,-21-9-53 0 0,0 0 1 0 0,0 0-1 0 0,0 0 1 0 0,0 0-1 0 0,-1 0 1 0 0,1 0-1 0 0,0-1 0 0 0,0 1 1 0 0,0 0-1 0 0,0-1 1 0 0,0 0-1 0 0,-1 1 1 0 0,4-3-1 0 0,-3 2-36 0 0,0 0-1 0 0,0 0 1 0 0,0 1 0 0 0,0-1-1 0 0,0 0 1 0 0,0 1-1 0 0,0-1 1 0 0,0 1 0 0 0,0 0-1 0 0,0 0 1 0 0,0 0 0 0 0,0 0-1 0 0,0 0 1 0 0,0 0-1 0 0,0 0 1 0 0,3 1 0 0 0,2 2 29 0 0,0 0 1 0 0,-1 0 0 0 0,0 1-1 0 0,0 0 1 0 0,8 6 0 0 0,-10-6-21 0 0,1-1 1 0 0,0 1-1 0 0,0-1 1 0 0,0 0-1 0 0,0 0 1 0 0,0-1-1 0 0,1 0 1 0 0,7 3-1 0 0,-6-5 3 0 0,-1 0-1 0 0,1 0 1 0 0,0 0-1 0 0,0-1 0 0 0,-1 0 1 0 0,1 0-1 0 0,13-5 1 0 0,-12 4-34 0 0,1 0 0 0 0,1 0 0 0 0,14-1 0 0 0,17 5 66 0 0,65 12-1 0 0,-57-6-30 0 0,-46-8-27 0 0,7 2 7 0 0,0-1-1 0 0,1 1 1 0 0,-1-2 0 0 0,0 0 0 0 0,1 0 0 0 0,-1-1 0 0 0,0 0 0 0 0,13-3 0 0 0,-5 0 64 0 0,-9 0-54 0 0,0 2 1 0 0,0-1-1 0 0,0 1 1 0 0,1 1 0 0 0,-1 0-1 0 0,1 0 1 0 0,-1 1-1 0 0,1 0 1 0 0,-1 0 0 0 0,1 1-1 0 0,-1 1 1 0 0,13 2-1 0 0,-7 0 3 0 0,1-2 0 0 0,-1 0 0 0 0,0 0 0 0 0,1-2 0 0 0,0 0 0 0 0,23-3-1 0 0,-11 0-59 0 0,-16 1 49 0 0,1 0 0 0 0,0 0 1 0 0,0 2-1 0 0,-1 0 0 0 0,1 0 1 0 0,0 1-1 0 0,0 0 0 0 0,-1 1 0 0 0,22 7 1 0 0,-22-6 16 0 0,0 0-1 0 0,0 0 1 0 0,0-1 0 0 0,0-1 0 0 0,0 0 0 0 0,23-1-1 0 0,-17-1 0 0 0,0 2 0 0 0,21 2 0 0 0,-28-2 87 0 0,0 0 1 0 0,0-1-1 0 0,0-1 0 0 0,0 0 0 0 0,0 0 0 0 0,14-4 1 0 0,7-1 57 0 0,-24 6-151 0 0,1 0-1 0 0,-1 1 1 0 0,0 0-1 0 0,0 0 0 0 0,0 1 1 0 0,0 0-1 0 0,0 0 1 0 0,0 1-1 0 0,-1 0 0 0 0,1 0 1 0 0,-1 1-1 0 0,0 0 1 0 0,11 8-1 0 0,29 13 87 0 0,-30-14-140 0 0,-2-1 188 0 0,-13-15-122 0 0,-5-10-104 0 0,1 10-174 0 0,-1 1 0 0 0,1-1 0 0 0,-1 0 1 0 0,0 1-1 0 0,0-1 0 0 0,0 1 0 0 0,-7-6 0 0 0,-6-10-3632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5.17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95 63 8138 0 0,'-26'-2'4086'0'0,"20"2"-3108"0"0,1 0-1 0 0,-1 0 1 0 0,1-1 0 0 0,-1 0-1 0 0,1 0 1 0 0,-8-2-1 0 0,11 2-800 0 0,1 0 0 0 0,-1 0-1 0 0,1 1 1 0 0,0-1 0 0 0,-1 0 0 0 0,1 0-1 0 0,0 0 1 0 0,0-1 0 0 0,0 1 0 0 0,0 0-1 0 0,0 0 1 0 0,0-1 0 0 0,0 1-1 0 0,0 0 1 0 0,0-1 0 0 0,0 1 0 0 0,1-1-1 0 0,-1 1 1 0 0,1-1 0 0 0,-1 1 0 0 0,1-1-1 0 0,0 0 1 0 0,-1 1 0 0 0,1-1 0 0 0,0 1-1 0 0,0-1 1 0 0,0-2 0 0 0,0 4-121 0 0,0-1 0 0 0,0 0 0 0 0,0 1 0 0 0,0-1 0 0 0,0 0 0 0 0,0 1 0 0 0,0-1 0 0 0,1 1 0 0 0,-1-1 0 0 0,0 0 0 0 0,0 1 0 0 0,0-1 0 0 0,1 1 0 0 0,-1-1 0 0 0,0 1 0 0 0,1-1 0 0 0,-1 1 0 0 0,0-1 0 0 0,1 1 0 0 0,-1-1 0 0 0,0 1 0 0 0,1-1 0 0 0,-1 1 0 0 0,1 0 0 0 0,-1-1 0 0 0,1 1 0 0 0,-1 0 0 0 0,1-1 0 0 0,1 1 0 0 0,20 2 670 0 0,26 22-391 0 0,-42-21-162 0 0,4 2-127 0 0,-1-1-1 0 0,1 0 1 0 0,0 0 0 0 0,0-1 0 0 0,0-1 0 0 0,0 0-1 0 0,15 1 1 0 0,7-1 294 0 0,35-3 0 0 0,-45 0-218 0 0,0 0 0 0 0,1 2 1 0 0,-1 0-1 0 0,32 7 0 0 0,-46-6-93 0 0,-1 1 0 0 0,1-2-1 0 0,0 1 1 0 0,0-1-1 0 0,0-1 1 0 0,0 1 0 0 0,0-1-1 0 0,0-1 1 0 0,0 1-1 0 0,0-1 1 0 0,0-1 0 0 0,0 1-1 0 0,0-2 1 0 0,0 1-1 0 0,9-5 1 0 0,-4 3-18 0 0,0-1 0 0 0,0 2 0 0 0,0 0 0 0 0,1 1 1 0 0,-1 0-1 0 0,1 1 0 0 0,0 0 0 0 0,-1 1 0 0 0,1 1 0 0 0,0 0 0 0 0,-1 1 1 0 0,1 0-1 0 0,21 8 0 0 0,-18-7 12 0 0,-1-1 0 0 0,1-1 0 0 0,0-1 1 0 0,31-2-1 0 0,-25 0 53 0 0,38 3 0 0 0,-32 3-87 0 0,55 14 1 0 0,-75-17 27 0 0,1 1 1 0 0,-1-1 0 0 0,1-1-1 0 0,-1 0 1 0 0,1 0 0 0 0,11-2 0 0 0,-10 0-10 0 0,-1 1 1 0 0,1 1-1 0 0,0 0 1 0 0,17 3-1 0 0,21 11 31 0 0,-42-11-36 0 0,1 0 0 0 0,-1-1 0 0 0,0 1 0 0 0,1-1 1 0 0,0-1-1 0 0,-1 0 0 0 0,1 0 0 0 0,0 0 0 0 0,-1-1 0 0 0,1 0 1 0 0,0-1-1 0 0,0 0 0 0 0,7-1 0 0 0,4-4 17 0 0,1 1 0 0 0,-1 1 1 0 0,1 1-1 0 0,-1 1 0 0 0,1 1 0 0 0,39 2 0 0 0,-42 2-41 0 0,0 1-1 0 0,-1 0 1 0 0,18 7-1 0 0,23 6 280 0 0,-35-11-185 0 0,-14-4-1 0 0,1 0 1 0 0,-1 0 0 0 0,1-1 0 0 0,9 1-1 0 0,15-6 26 0 0,-2 2-5100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49:56.7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94 43 6169 0 0,'-4'1'180'0'0,"-2"2"747"0"0,-1 0 0 0 0,0-1-1 0 0,0 0 1 0 0,0 0 0 0 0,-11 1 0 0 0,17-3-713 0 0,-1 0 0 0 0,1 0 0 0 0,-1 0 0 0 0,1 0 0 0 0,0 0 0 0 0,-1-1 0 0 0,1 1 0 0 0,0 0 0 0 0,-1-1 0 0 0,1 1 0 0 0,0-1 1 0 0,-1 1-1 0 0,1-1 0 0 0,0 0 0 0 0,0 1 0 0 0,0-1 0 0 0,0 0 0 0 0,-1 0 0 0 0,1 0 0 0 0,0 0 0 0 0,1 0 0 0 0,-1 0 0 0 0,0 0 0 0 0,0 0 0 0 0,0 0 1 0 0,0 0-1 0 0,1-1 0 0 0,-1 1 0 0 0,1 0 0 0 0,-1 0 0 0 0,1-1 0 0 0,-1 1 0 0 0,1 0 0 0 0,0-1 0 0 0,-1-2 0 0 0,1 3-142 0 0,0 1 1 0 0,-1-1-1 0 0,1 0 0 0 0,0 0 1 0 0,0 0-1 0 0,0 1 0 0 0,-1-1 0 0 0,1 0 1 0 0,0 0-1 0 0,0 0 0 0 0,0 0 0 0 0,0 1 1 0 0,0-1-1 0 0,1 0 0 0 0,-1 0 0 0 0,0 0 1 0 0,0 1-1 0 0,0-1 0 0 0,1 0 1 0 0,-1 0-1 0 0,0 0 0 0 0,1 1 0 0 0,-1-1 1 0 0,1 0-1 0 0,-1 1 0 0 0,1-1 0 0 0,-1 0 1 0 0,1 1-1 0 0,0-1 0 0 0,-1 1 0 0 0,1-1 1 0 0,0 1-1 0 0,-1-1 0 0 0,1 1 0 0 0,0-1 1 0 0,-1 1-1 0 0,1 0 0 0 0,0-1 1 0 0,0 1-1 0 0,0 0 0 0 0,-1 0 0 0 0,1-1 1 0 0,0 1-1 0 0,0 0 0 0 0,0 0 0 0 0,0 0 1 0 0,-1 0-1 0 0,1 0 0 0 0,0 0 0 0 0,0 0 1 0 0,0 1-1 0 0,0-1 0 0 0,-1 0 1 0 0,3 1-1 0 0,2 0 76 0 0,0 1 0 0 0,1 0 0 0 0,-1 0 0 0 0,0 1 1 0 0,0-1-1 0 0,8 7 0 0 0,7 8 118 0 0,-1 1 1 0 0,18 22 0 0 0,-16-17-114 0 0,27 24 1 0 0,-41-42-139 0 0,0 1 1 0 0,1-1-1 0 0,-1 0 0 0 0,1 0 1 0 0,0-1-1 0 0,0 0 1 0 0,1-1-1 0 0,12 4 1 0 0,-12-5 49 0 0,0 0 1 0 0,0-1 0 0 0,1-1-1 0 0,-1 1 1 0 0,0-1 0 0 0,1-1-1 0 0,-1 0 1 0 0,14-3 0 0 0,7-4 165 0 0,36-14 1 0 0,-45 13-171 0 0,1 2 1 0 0,0 0-1 0 0,37-5 1 0 0,-14 10 128 0 0,76 6 1 0 0,-77-1 12 0 0,76-5 1 0 0,-51-9-74 0 0,-49 7-81 0 0,1 1 0 0 0,-1 1 0 0 0,1 0 0 0 0,27 2 0 0 0,-22 2 1 0 0,0-2-1 0 0,41-5 1 0 0,-22-8 32 0 0,-39 10-72 0 0,1 1 0 0 0,-1 0 0 0 0,1 0-1 0 0,0 0 1 0 0,0 1 0 0 0,10-1 0 0 0,126-8 89 0 0,-128 8-68 0 0,-7 1-24 0 0,0 1 0 0 0,0 0-1 0 0,0 1 1 0 0,-1 0-1 0 0,1 0 1 0 0,0 1-1 0 0,-1-1 1 0 0,1 2-1 0 0,10 3 1 0 0,6 5 136 0 0,34 21 1 0 0,-6-2 506 0 0,-51-30-666 0 0,0-1 0 0 0,0 1 0 0 0,0-1 0 0 0,-1 1 0 0 0,1-1 0 0 0,0 1 0 0 0,0-1 0 0 0,-1 0 0 0 0,1 1-1 0 0,-1-1 1 0 0,1 0 0 0 0,0 1 0 0 0,-1-1 0 0 0,1 0 0 0 0,-1 0 0 0 0,0 0 0 0 0,1 0 0 0 0,-1 1 0 0 0,0-1-1 0 0,1 0 1 0 0,-1-2 0 0 0,11-16-1883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07:50:01.89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 22 6593 0 0,'-20'-3'10321'0'0,"21"1"-10102"0"0,-1 2-108 0 0,0-1 0 0 0,0 0 1 0 0,0 0-1 0 0,0 1 0 0 0,0-1 1 0 0,0 0-1 0 0,0 1 0 0 0,1-1 1 0 0,-1 0-1 0 0,0 1 1 0 0,0-1-1 0 0,1 0 0 0 0,-1 1 1 0 0,1-1-1 0 0,-1 1 0 0 0,0-1 1 0 0,1 0 110 0 0,0 1-110 0 0,-1-1-1 0 0,1 1 0 0 0,0-1 1 0 0,-1 1-1 0 0,1 0 0 0 0,-1-1 1 0 0,1 1-1 0 0,0 0 1 0 0,-1 0-1 0 0,1-1 0 0 0,0 1 1 0 0,-1 0-1 0 0,1 0 0 0 0,0 0 1 0 0,0 0-1 0 0,-1 0 0 0 0,1 0 1 0 0,0 0-1 0 0,-1 0 0 0 0,1 0 1 0 0,0 0-1 0 0,-1 0 0 0 0,1 0 1 0 0,0 0-1 0 0,-1 1 0 0 0,1-1 1 0 0,0 0-1 0 0,-1 1 1 0 0,1-1-1 0 0,0 0 0 0 0,0 2 1 0 0,10 7 336 0 0,-1 1 1 0 0,15 19-1 0 0,-19-21-285 0 0,1 0 0 0 0,0 0 0 0 0,1-1 0 0 0,14 12 0 0 0,-18-17-139 0 0,0 0 1 0 0,-1 0 0 0 0,1 0 0 0 0,0 0-1 0 0,0-1 1 0 0,0 0 0 0 0,0 0 0 0 0,0 0-1 0 0,0 0 1 0 0,1-1 0 0 0,-1 1-1 0 0,0-1 1 0 0,0 0 0 0 0,0 0 0 0 0,1-1-1 0 0,3 0 1 0 0,67-19 56 0 0,-64 16-75 0 0,-1 1 0 0 0,1-1 0 0 0,0 2-1 0 0,0-1 1 0 0,0 1 0 0 0,0 1 0 0 0,0 0-1 0 0,1 1 1 0 0,-1 0 0 0 0,0 1 0 0 0,0 0-1 0 0,15 3 1 0 0,-14 1 6 0 0,1 0 0 0 0,-1 1 1 0 0,16 10-1 0 0,-20-11 28 0 0,-1 0 0 0 0,1-1 0 0 0,1 0 0 0 0,-1 0 0 0 0,0-1 0 0 0,1 0 0 0 0,-1-1 0 0 0,1 1 0 0 0,15 1 1 0 0,-19-5-15 0 0,0 0 1 0 0,0 0 0 0 0,0 0 0 0 0,0-1 0 0 0,0 0 0 0 0,0 0 0 0 0,0 0 0 0 0,-1 0-1 0 0,8-5 1 0 0,-7 3-14 0 0,1 1 0 0 0,0 0-1 0 0,-1 1 1 0 0,1-1 0 0 0,0 1-1 0 0,8-2 1 0 0,-7 4-8 0 0,0 0 0 0 0,0 0 0 0 0,0 0 0 0 0,0 1 0 0 0,0 0 0 0 0,0 0 0 0 0,0 1 0 0 0,0 0 0 0 0,-1 0 0 0 0,1 1 0 0 0,-1 0 0 0 0,1 0-1 0 0,-1 0 1 0 0,0 1 0 0 0,0 0 0 0 0,9 7 0 0 0,-6-4 1 0 0,1-1 0 0 0,-1 0 0 0 0,1-1 0 0 0,0 0 0 0 0,15 5 0 0 0,-18-9 3 0 0,-1 0 0 0 0,0-1 1 0 0,1 0-1 0 0,-1-1 0 0 0,0 1 0 0 0,0-1 0 0 0,1 0 1 0 0,-1-1-1 0 0,0 1 0 0 0,0-1 0 0 0,0 0 0 0 0,0-1 1 0 0,-1 0-1 0 0,10-5 0 0 0,-7 4 5 0 0,1 0 1 0 0,0 0-1 0 0,0 1 0 0 0,17-4 0 0 0,-14 6-12 0 0,0 1-1 0 0,0 0 0 0 0,0 1 0 0 0,23 4 1 0 0,25 2-3 0 0,138 7 454 0 0,-143-8-142 0 0,-42-4-215 0 0,0 0 1 0 0,22 7-1 0 0,-31-8-38 0 0,0 0 0 0 0,-1 1 1 0 0,1-1-1 0 0,-1 1 0 0 0,0-1 0 0 0,1 1 0 0 0,-1 0 0 0 0,0 0 0 0 0,0 1 0 0 0,0-1 0 0 0,0 1 0 0 0,-1-1 0 0 0,1 1 0 0 0,2 3 0 0 0,-4-5-24 0 0,0 1 0 0 0,0-1 0 0 0,0-1 0 0 0,0 1 0 0 0,0 0 0 0 0,0 0 0 0 0,1 0 0 0 0,-1 0 0 0 0,0-1 0 0 0,0 1 0 0 0,1-1 0 0 0,-1 1 0 0 0,0-1 0 0 0,1 1 0 0 0,-1-1 0 0 0,3 1 0 0 0,32 4 103 0 0,-8-1-41 0 0,7 1 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628E9-C64C-47D3-B92A-E0CBB0504B8A}" type="datetimeFigureOut">
              <a:t>2025-04-26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38CA7-A6C1-4BD3-887D-3DCF267BE4F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27B4A-F90C-4C7A-1602-3F3772D3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1B2B76-5D12-1788-249B-E00A0A4BA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6F36C7-FDD6-FC6A-3C2B-20CD7217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알아 두면 좋은 사전 정보라 가져왔습니다.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우선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오토인코더인데요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다들 잘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아실테지만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오토인코더는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간략하게 설명하면 입력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데이터x를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중요한 특성만 유지한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z로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압축하고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decoder를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통해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x'으로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복원하는데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x와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x'을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같도록 학습하는 모델입니다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이를 기반으로 시계열 데이터에서 이상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탐지법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LSTM-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AE이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있습니다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LSTM-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AE의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 방법은 정상 데이터만 넣어 학습을 시킨 후 새로운 데이터를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넣었을때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x와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x'의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차이 즉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reconstruction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error를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이용해 이상치를 탐지 합니다</a:t>
            </a:r>
            <a:endParaRPr lang="ko-KR" dirty="0"/>
          </a:p>
          <a:p>
            <a:r>
              <a:rPr lang="ko-KR" altLang="en-US" dirty="0" err="1">
                <a:latin typeface="맑은 고딕"/>
                <a:ea typeface="맑은 고딕"/>
                <a:cs typeface="Calibri"/>
              </a:rPr>
              <a:t>Autoencoder기반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탐지는 정상 데이터를 잘 복원하도록 학습되기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떄문에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정상과 아주 비슷한 이상치를 잘 탐지 하지 못하는 문제가 있습니다.</a:t>
            </a: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94886-C758-F6DE-FDAE-E46EB820A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3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057FB-A45A-DD1D-3940-85D2218B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781CAD-B5E9-823F-588B-30955A2DA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41856-5D14-8EAB-5A63-969398A6B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B7083-2657-D2E3-63F8-A37603C87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2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CBC0-E1E4-814C-FB0F-4CA68A2F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AC697C-FBD5-1CCE-45E9-AE1053F83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F1D264-5A80-8132-E5B5-C534F60B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DAFC6-C7B2-0849-D234-94945E24E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7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CCD2-8FE5-DFEC-1789-E7EDEE4C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EAF133-C811-FEA1-7FBA-29D564159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850402-AAD3-5E9B-1C12-2401CBAE9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CD7E9-59D6-5A51-47DD-A4DB1DA7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1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DFDF-0A2D-7A54-7985-E330E761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9ED5CA-9DE3-7AEF-3E16-18F6FC150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6B4B74-6FED-D49F-C734-421AFA0AD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5DBB2-898B-2C0C-100B-68BD470F1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32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DEAA0-D456-D759-04F8-196039D96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5B486B-109A-8857-05BB-CD0685D3A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83BC55-3EC1-336C-6895-339075CA5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B54BB-D25F-CDDC-49CD-4156226B9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6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1F7C-6455-CE71-8505-4AA92DE0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57E53-02DE-248A-81EF-41C309972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C8652-4BDA-DAAD-2568-155017A4D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DBDCF-FAE1-AF25-9D73-E8C33701A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57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917D-62AE-B06B-1ECA-85C8816C7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04BDB7-B4CB-1586-E8F9-864A3088A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4D2102-080A-3EC6-331D-C5B4C7448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0F637-E2F6-4F8F-0CE7-A43F069FA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02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238C-211F-2D66-B448-F1AEEBC79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9CA778-58B8-F75F-3149-A83FD6064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7A891A-3C99-6ADA-0934-2E56A9BAA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5DA3E-4580-B312-8F04-23F63890E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4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B03F-71A0-85BA-92B1-AC6D95DC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5F3B74-405C-5EB6-3DFF-68E6F1943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321F58-FDCB-FA58-3F8C-BEEA59DA2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2A381-2B21-6FD8-00D6-EAD588582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3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4B586-4AB6-77ED-849F-B7D46E87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A8436A-0BF5-32B3-3050-D455532D9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86E52E-533E-09BE-5379-E27E67B44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 다음으로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GAN모델입니다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err="1">
                <a:latin typeface="Calibri"/>
                <a:ea typeface="맑은 고딕"/>
                <a:cs typeface="Calibri"/>
              </a:rPr>
              <a:t>GAN모델은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생성자와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판별자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두 개의 신경망이 경쟁하며 발전하는 구조를 가진 딥러닝 모델입니다.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그림 예시를 보면 즉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생성자가 노이즈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z를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가지고 최대한 진짜 지폐(진짜 데이터)와 비슷하게 위조지폐 (가짜 데이터)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G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(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z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)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만들고 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판별자는 진짜 지폐(진짜 데이터)와 </a:t>
            </a:r>
            <a:r>
              <a:rPr lang="ko-KR" dirty="0">
                <a:ea typeface="맑은 고딕"/>
              </a:rPr>
              <a:t>위조지폐 (가짜 데이터)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잘 구별하도록 학습합니다.</a:t>
            </a:r>
            <a:endParaRPr lang="ko-KR" altLang="en-US" dirty="0">
              <a:latin typeface="Calibri"/>
              <a:ea typeface="맑은 고딕"/>
              <a:cs typeface="Calibri"/>
            </a:endParaRPr>
          </a:p>
          <a:p>
            <a:r>
              <a:rPr lang="ko-KR" altLang="en-US" dirty="0" err="1">
                <a:latin typeface="맑은 고딕"/>
                <a:ea typeface="맑은 고딕"/>
                <a:cs typeface="Calibri"/>
              </a:rPr>
              <a:t>GAN의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목표는 생성자가 가짜 데이터를 진짜 데이터처럼 판별자는 진짜 데이터를 진짜 데이터로 가짜 데이터를 가짜 데이터로 잘 판별하도록 목표합니다.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이를 기반으로 시계열 데이터에서 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anomly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dection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(이상탐지)는 MAD-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GAN모델이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있습니다.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MAD-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GAN의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이상 탐지법은 정상적인 데이터만 사용해 생성자와 판별자를 훈련하고 새로운 데이터에 대해 판별자의 판별점수(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score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)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계산해 이상치를 탐지합니다</a:t>
            </a: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4D68B-12B2-EDFB-D905-17BCEDA60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62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965B5-B4EA-16E9-CD3C-E22F8D77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3821A5-D5B1-E202-44F0-CBCC62E03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2AE292-CA45-3948-B303-9E331B540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ea typeface="맑은 고딕"/>
              </a:rPr>
              <a:t>Mode collapse </a:t>
            </a:r>
            <a:r>
              <a:rPr lang="en-US" altLang="ko-KR" dirty="0" err="1">
                <a:ea typeface="맑은 고딕"/>
              </a:rPr>
              <a:t>GAN의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분포의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모드를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제한된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종류의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출력만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현상입니다</a:t>
            </a:r>
            <a:r>
              <a:rPr lang="en-US" altLang="ko-KR" dirty="0">
                <a:ea typeface="맑은 고딕"/>
              </a:rPr>
              <a:t>. ////////// </a:t>
            </a:r>
            <a:r>
              <a:rPr lang="en-US" altLang="ko-KR" dirty="0" err="1">
                <a:ea typeface="맑은 고딕"/>
              </a:rPr>
              <a:t>예를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들어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GAN이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특정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얼굴만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반복적으로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 ////// </a:t>
            </a:r>
            <a:r>
              <a:rPr lang="en-US" altLang="ko-KR" dirty="0" err="1">
                <a:ea typeface="맑은 고딕"/>
              </a:rPr>
              <a:t>원인</a:t>
            </a:r>
            <a:r>
              <a:rPr lang="en-US" altLang="ko-KR" dirty="0">
                <a:ea typeface="맑은 고딕"/>
              </a:rPr>
              <a:t> 1.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이전에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잊고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중인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패턴에만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집중해서</a:t>
            </a:r>
            <a:r>
              <a:rPr lang="en-US" altLang="ko-KR" dirty="0">
                <a:ea typeface="맑은 고딕"/>
              </a:rPr>
              <a:t> 2. </a:t>
            </a:r>
            <a:r>
              <a:rPr lang="en-US" altLang="ko-KR" dirty="0" err="1">
                <a:ea typeface="맑은 고딕"/>
              </a:rPr>
              <a:t>판별자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과적합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판별자가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너무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강력해져서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의미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학습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신호를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받지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경우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defRPr/>
            </a:pPr>
            <a:r>
              <a:rPr lang="en-US" altLang="ko-KR" dirty="0">
                <a:ea typeface="맑은 고딕"/>
              </a:rPr>
              <a:t>Non convergence:  </a:t>
            </a:r>
            <a:r>
              <a:rPr lang="en-US" altLang="ko-KR" dirty="0" err="1">
                <a:ea typeface="맑은 고딕"/>
              </a:rPr>
              <a:t>생성자와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판별자가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안정적인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상태에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도달하지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못하고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매개변수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진동이나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불안정한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상태가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지속되는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현상입니다</a:t>
            </a:r>
            <a:r>
              <a:rPr lang="en-US" altLang="ko-KR" dirty="0">
                <a:ea typeface="맑은 고딕"/>
              </a:rPr>
              <a:t>. ///////// </a:t>
            </a:r>
            <a:r>
              <a:rPr lang="en-US" altLang="ko-KR" dirty="0" err="1">
                <a:ea typeface="맑은 고딕"/>
              </a:rPr>
              <a:t>이로인해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품질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낮은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생성하게</a:t>
            </a:r>
            <a:r>
              <a:rPr lang="en-US" altLang="ko-KR" dirty="0">
                <a:ea typeface="맑은 고딕"/>
              </a:rPr>
              <a:t> 됨</a:t>
            </a:r>
          </a:p>
          <a:p>
            <a:pPr>
              <a:defRPr/>
            </a:pPr>
            <a:r>
              <a:rPr lang="en-US" altLang="ko-KR" dirty="0" err="1">
                <a:ea typeface="맑은 고딕"/>
              </a:rPr>
              <a:t>이러한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문제점때문에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USAD라는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구조를</a:t>
            </a:r>
            <a:r>
              <a:rPr lang="en-US" altLang="ko-KR" dirty="0">
                <a:ea typeface="맑은 고딕"/>
              </a:rPr>
              <a:t> 이 </a:t>
            </a:r>
            <a:r>
              <a:rPr lang="en-US" altLang="ko-KR" dirty="0" err="1">
                <a:ea typeface="맑은 고딕"/>
              </a:rPr>
              <a:t>논문에서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제안했습니다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2C06D-F2AE-DDF2-FCE9-47932E6F3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9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ED49-1BBE-9544-81AE-10BD7B4A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7F37B6-EFCD-E996-4D7B-2C446C413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09E8A-39E9-D249-2751-CAE3F8C9D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85912-A523-5436-55CB-0E46FCBBA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4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3954-0D71-51ED-166A-ACDB0C93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771E4-D2A4-2EB5-7AEA-256591FB0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2A02A9-55A9-CBB5-AD0B-9C23DD4A6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5600F-1F8D-1AAC-49F7-ACA1D64553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1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BFDCB-F776-44EC-70DB-81BB7C82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AFD41-4755-6EA4-44A0-E1121BA9A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FD786-4EF3-16E2-B78A-C87DAFBBF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0D1CF-1AF0-6BE1-6AA1-96B61268F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0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FC82-F575-0A67-D96C-47C01C55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F07DD0-601E-3757-90C9-5A7A6D412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F6C143-A5E0-7CEC-D933-E6AE82C0D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3DD47-6078-FE58-DBF5-CD45655CE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57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21B5-8F5D-BF13-AEC8-8D921191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9E0134-EA1F-72A0-3B7B-9E8CE0579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A85825-7C3C-375F-8ED5-C0514DA4E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1F807-CFBC-4587-FF2E-32749BAE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52A5-916A-DC99-0210-87E5F4D9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2568CF-0483-AD90-5CC9-C3A00A5FD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451C7-E1BD-868C-4881-8A4523AC3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베타가 더 </a:t>
            </a:r>
            <a:r>
              <a:rPr lang="ko-KR" altLang="en-US" dirty="0" err="1"/>
              <a:t>클때</a:t>
            </a:r>
            <a:r>
              <a:rPr lang="ko-KR" altLang="en-US" dirty="0"/>
              <a:t> 민감도가 증가는 직관적인 설명 </a:t>
            </a:r>
            <a:r>
              <a:rPr lang="en-US" altLang="ko-KR" dirty="0"/>
              <a:t>: AE2(AE1(W))</a:t>
            </a:r>
            <a:r>
              <a:rPr lang="ko-KR" altLang="en-US" dirty="0"/>
              <a:t>는 정상치 부근에 있는 이상치를 탐지하는데 강한 모델이니 경계선 부근을 더욱더 많이 이상치로 분류</a:t>
            </a:r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D79FE-9ACE-627F-C709-9E5850EE4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2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2.xml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image" Target="../media/image6.png"/><Relationship Id="rId15" Type="http://schemas.openxmlformats.org/officeDocument/2006/relationships/customXml" Target="../ink/ink3.xml"/><Relationship Id="rId10" Type="http://schemas.openxmlformats.org/officeDocument/2006/relationships/image" Target="../media/image19.png"/><Relationship Id="rId19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8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image" Target="../media/image31.png"/><Relationship Id="rId21" Type="http://schemas.openxmlformats.org/officeDocument/2006/relationships/customXml" Target="../ink/ink12.xml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24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customXml" Target="../ink/ink11.xml"/><Relationship Id="rId4" Type="http://schemas.openxmlformats.org/officeDocument/2006/relationships/image" Target="../media/image12.png"/><Relationship Id="rId9" Type="http://schemas.openxmlformats.org/officeDocument/2006/relationships/customXml" Target="../ink/ink6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F7B4-E9F5-7200-EF9B-C6DBFA82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D90028-D2AC-CF34-ED10-62D0FB07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BD4D61-2A0F-07AC-B48A-5F24D156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30CB1-C6CE-F79C-A456-349516D2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807200" y="8978900"/>
            <a:ext cx="14478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7D02B6-D134-C1C1-9360-24B6333C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AA464AA-A81C-6301-E2E4-DB08CC07B1C5}"/>
              </a:ext>
            </a:extLst>
          </p:cNvPr>
          <p:cNvSpPr txBox="1"/>
          <p:nvPr/>
        </p:nvSpPr>
        <p:spPr>
          <a:xfrm>
            <a:off x="1003300" y="11176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>
                <a:solidFill>
                  <a:srgbClr val="000000"/>
                </a:solidFill>
                <a:ea typeface="Gmarket Sans Bold"/>
                <a:cs typeface="Calibri"/>
              </a:rPr>
              <a:t>랩세미나</a:t>
            </a:r>
            <a:endParaRPr lang="ko-KR" sz="10000" b="0" i="0" u="none" strike="noStrike" spc="-4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104F7D0-43A0-36B8-B242-6094480F7D98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Light"/>
              </a:rPr>
              <a:t>팀원</a:t>
            </a: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Bold"/>
              </a:rPr>
              <a:t>박준성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</a:t>
            </a:r>
            <a:r>
              <a:rPr lang="ko-KR" altLang="en-US" sz="2500" spc="-100">
                <a:solidFill>
                  <a:srgbClr val="000000"/>
                </a:solidFill>
                <a:ea typeface="Pretendard Bold"/>
              </a:rPr>
              <a:t> 이정섭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7A87CB4-41A8-48ED-33C0-67B9F1EE6616}"/>
              </a:ext>
            </a:extLst>
          </p:cNvPr>
          <p:cNvSpPr txBox="1"/>
          <p:nvPr/>
        </p:nvSpPr>
        <p:spPr>
          <a:xfrm>
            <a:off x="5054600" y="8750300"/>
            <a:ext cx="2108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spc="-100" dirty="0">
                <a:solidFill>
                  <a:srgbClr val="000000"/>
                </a:solidFill>
                <a:ea typeface="Pretendard Light"/>
              </a:rPr>
              <a:t>발표자</a:t>
            </a:r>
            <a:endParaRPr lang="ko-KR" sz="2500" b="0" i="0" u="none" strike="noStrike" spc="-100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endParaRPr lang="en-US" altLang="ko-KR" sz="2500" b="0" i="0" u="none" strike="noStrike" spc="-100" err="1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E48295F-A034-026F-237F-D905B6803E22}"/>
              </a:ext>
            </a:extLst>
          </p:cNvPr>
          <p:cNvSpPr txBox="1"/>
          <p:nvPr/>
        </p:nvSpPr>
        <p:spPr>
          <a:xfrm>
            <a:off x="8559800" y="8750300"/>
            <a:ext cx="3238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altLang="ko-KR" sz="2500" spc="-100">
                <a:solidFill>
                  <a:srgbClr val="000000"/>
                </a:solidFill>
                <a:latin typeface="Pretendard Bold"/>
                <a:ea typeface="Pretendard Bold"/>
              </a:rPr>
              <a:t>03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spc="-100">
                <a:solidFill>
                  <a:srgbClr val="000000"/>
                </a:solidFill>
                <a:latin typeface="Pretendard Bold"/>
                <a:ea typeface="Pretendard Bold"/>
              </a:rPr>
              <a:t>27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B5E8FE9-2A4A-7644-A8AB-954011A9C052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</p:spTree>
    <p:extLst>
      <p:ext uri="{BB962C8B-B14F-4D97-AF65-F5344CB8AC3E}">
        <p14:creationId xmlns:p14="http://schemas.microsoft.com/office/powerpoint/2010/main" val="18834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E13B-BE84-766A-4D29-A46DA09F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D8BCB3E-4DE9-9CEA-9C5E-94100E99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EA5321-0F20-E5D3-A764-AF8804BA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3FA578-1CC8-2A4A-53AA-0E85BFB75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2A43EF-7E4C-4BE8-E20F-44792E197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C70CAF-E230-AF45-4EE8-FF8F1B59B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8F38A94-3109-619A-BA8E-B8443728A104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602DB8-3284-FFB4-B27E-7D10B0FD2212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CC001ED-602C-2D98-1C4A-79F2B755C24E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훈련 </a:t>
            </a: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단계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B4D43-0AA3-3812-EDEB-A28455AE2E97}"/>
              </a:ext>
            </a:extLst>
          </p:cNvPr>
          <p:cNvSpPr txBox="1"/>
          <p:nvPr/>
        </p:nvSpPr>
        <p:spPr>
          <a:xfrm>
            <a:off x="8855710" y="3663962"/>
            <a:ext cx="853059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1단계</a:t>
            </a:r>
            <a:r>
              <a:rPr lang="en-US" altLang="ko-KR" sz="2800" b="1" dirty="0">
                <a:effectLst/>
                <a:ea typeface="D2Coding" panose="020B0609020101020101" pitchFamily="49" charset="-127"/>
              </a:rPr>
              <a:t>  - </a:t>
            </a:r>
            <a:r>
              <a:rPr lang="ko-KR" altLang="ko-KR" sz="2800" b="1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800" b="1" dirty="0" err="1">
                <a:effectLst/>
                <a:ea typeface="D2Coding" panose="020B0609020101020101" pitchFamily="49" charset="-127"/>
              </a:rPr>
              <a:t>오토인코더</a:t>
            </a:r>
            <a:r>
              <a:rPr lang="ko-KR" altLang="ko-KR" sz="2800" b="1" dirty="0">
                <a:effectLst/>
                <a:ea typeface="D2Coding" panose="020B0609020101020101" pitchFamily="49" charset="-127"/>
              </a:rPr>
              <a:t>(AE) 학습 과정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목표: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입력 데이터 </a:t>
            </a:r>
            <a:r>
              <a:rPr lang="ko-KR" altLang="ko-KR" sz="2400" dirty="0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effectLst/>
                <a:ea typeface="D2Coding" panose="020B0609020101020101" pitchFamily="49" charset="-127"/>
              </a:rPr>
              <a:t>잘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재구성하</a:t>
            </a:r>
            <a:r>
              <a:rPr lang="ko-KR" altLang="en-US" sz="2400" dirty="0">
                <a:effectLst/>
                <a:ea typeface="D2Coding" panose="020B0609020101020101" pitchFamily="49" charset="-127"/>
              </a:rPr>
              <a:t>는 것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과정:</a:t>
            </a: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+mj-lt"/>
              <a:buAutoNum type="arabicPeriod"/>
            </a:pPr>
            <a:r>
              <a:rPr lang="ko-KR" altLang="ko-KR" sz="2400" b="0" i="0" dirty="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인코더(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잠재 </a:t>
            </a:r>
            <a:r>
              <a:rPr lang="ko-KR" altLang="en-US" sz="2400" b="1" dirty="0">
                <a:ea typeface="D2Coding" panose="020B0609020101020101" pitchFamily="49" charset="-127"/>
              </a:rPr>
              <a:t>벡터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Z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)로 압축</a:t>
            </a:r>
            <a:endParaRPr lang="ko-KR" altLang="ko-KR" sz="2400" b="0" i="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+mj-lt"/>
              <a:buAutoNum type="arabicPeriod"/>
            </a:pPr>
            <a:r>
              <a:rPr lang="ko-KR" altLang="ko-KR" sz="2400" b="0" i="0" dirty="0" err="1">
                <a:effectLst/>
                <a:ea typeface="D2Coding" panose="020B0609020101020101" pitchFamily="49" charset="-127"/>
              </a:rPr>
              <a:t>Z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₂)</a:t>
            </a:r>
            <a:r>
              <a:rPr lang="ko-KR" altLang="ko-KR" sz="2400" b="0" i="0" dirty="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입력 데이터 </a:t>
            </a:r>
            <a:r>
              <a:rPr lang="ko-KR" altLang="ko-KR" sz="2400" b="1" i="0" dirty="0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400" b="1" i="0" dirty="0">
                <a:effectLst/>
                <a:ea typeface="D2Coding" panose="020B0609020101020101" pitchFamily="49" charset="-127"/>
              </a:rPr>
              <a:t> 복원</a:t>
            </a:r>
            <a:endParaRPr lang="ko-KR" altLang="ko-KR" sz="2400" b="0" i="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C173AE-BB03-1DAC-CDFB-91147DE9F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D37B83-242B-2173-A9A4-504F3345B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1C629-C427-EBFD-DE88-926D50AF4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5710" y="7152619"/>
            <a:ext cx="5423025" cy="1530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EAD72A-57AA-C26B-DADD-279433603906}"/>
              </a:ext>
            </a:extLst>
          </p:cNvPr>
          <p:cNvSpPr txBox="1"/>
          <p:nvPr/>
        </p:nvSpPr>
        <p:spPr>
          <a:xfrm>
            <a:off x="9544627" y="8835575"/>
            <a:ext cx="4523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해당 오차율을 최소화하는 게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5127A-5740-82D6-4DBE-846E9CD65886}"/>
              </a:ext>
            </a:extLst>
          </p:cNvPr>
          <p:cNvSpPr txBox="1"/>
          <p:nvPr/>
        </p:nvSpPr>
        <p:spPr>
          <a:xfrm>
            <a:off x="14487707" y="7209026"/>
            <a:ext cx="30382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/>
                <a:ea typeface="D2Coding" panose="020B0609020101020101" pitchFamily="49" charset="-127"/>
              </a:rPr>
              <a:t>L(</a:t>
            </a:r>
            <a:r>
              <a:rPr lang="ko-KR" altLang="ko-KR" sz="2600" b="1" dirty="0">
                <a:effectLst/>
                <a:ea typeface="D2Coding" panose="020B0609020101020101" pitchFamily="49" charset="-127"/>
              </a:rPr>
              <a:t>재구성</a:t>
            </a:r>
            <a:r>
              <a:rPr lang="en-US" altLang="ko-KR" sz="2600" b="1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b="1" dirty="0">
                <a:effectLst/>
                <a:ea typeface="D2Coding" panose="020B0609020101020101" pitchFamily="49" charset="-127"/>
              </a:rPr>
              <a:t>오류</a:t>
            </a:r>
            <a:r>
              <a:rPr lang="en-US" altLang="ko-KR" sz="2600" b="1" dirty="0">
                <a:effectLst/>
                <a:ea typeface="D2Coding" panose="020B0609020101020101" pitchFamily="49" charset="-127"/>
              </a:rPr>
              <a:t>) </a:t>
            </a:r>
          </a:p>
          <a:p>
            <a:r>
              <a:rPr lang="en-US" altLang="ko-KR" sz="2600" dirty="0">
                <a:effectLst/>
                <a:ea typeface="D2Coding" panose="020B0609020101020101" pitchFamily="49" charset="-127"/>
              </a:rPr>
              <a:t>-&gt;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원본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데이터와</a:t>
            </a:r>
            <a:endParaRPr lang="en-US" altLang="ko-KR" sz="2600" dirty="0">
              <a:ea typeface="D2Coding" panose="020B0609020101020101" pitchFamily="49" charset="-127"/>
            </a:endParaRPr>
          </a:p>
          <a:p>
            <a:r>
              <a:rPr lang="en-US" altLang="ko-KR" sz="2600" dirty="0">
                <a:ea typeface="D2Coding" panose="020B0609020101020101" pitchFamily="49" charset="-127"/>
              </a:rPr>
              <a:t>     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AE(X)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의</a:t>
            </a:r>
            <a:r>
              <a:rPr lang="en-US" altLang="ko-KR" sz="26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600" dirty="0">
                <a:effectLst/>
                <a:ea typeface="D2Coding" panose="020B0609020101020101" pitchFamily="49" charset="-127"/>
              </a:rPr>
              <a:t>거리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453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8ED5C-FAFB-2F27-A0D1-F78E016E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FE65B6-4DFB-5935-CCF8-5B34940A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C578BB-5C05-4A27-8EFE-270255E7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032F8D-4CF8-008C-03A0-BA5183187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155E22-5A7E-E00A-1B8F-24598000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614607-C087-36D6-C7CB-DBF7B12FE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69C974D-62FF-158D-3F7E-D83A0D38BCD5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88D5AC-00CA-D97E-A27D-52C202C64417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05E0E8-91D3-08C5-A305-0A4BA17DAF9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훈련 </a:t>
            </a: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단계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B59-EDF1-0570-5B8D-50D385535CA5}"/>
              </a:ext>
            </a:extLst>
          </p:cNvPr>
          <p:cNvSpPr txBox="1"/>
          <p:nvPr/>
        </p:nvSpPr>
        <p:spPr>
          <a:xfrm>
            <a:off x="8762424" y="3425607"/>
            <a:ext cx="85305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2단계</a:t>
            </a:r>
            <a:r>
              <a:rPr lang="en-US" altLang="ko-KR" sz="2800" b="1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적대적 학습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r>
              <a:rPr lang="ko-KR" altLang="ko-KR" sz="2800" b="1">
                <a:effectLst/>
                <a:ea typeface="D2Coding" panose="020B0609020101020101" pitchFamily="49" charset="-127"/>
              </a:rPr>
              <a:t>AE₁(생성 역할)과 AE₂(판별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이 경쟁하며 학습</a:t>
            </a:r>
          </a:p>
          <a:p>
            <a:pPr marL="514350" marR="0" indent="-514350">
              <a:buAutoNum type="arabicPeriod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AE₂ (판별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(실제 데이터)</a:t>
            </a:r>
            <a:r>
              <a:rPr lang="ko-KR" altLang="en-US" sz="2800">
                <a:effectLst/>
                <a:ea typeface="D2Coding" panose="020B0609020101020101" pitchFamily="49" charset="-127"/>
              </a:rPr>
              <a:t>와</a:t>
            </a:r>
            <a:endParaRPr lang="en-US" altLang="ko-KR" sz="2800">
              <a:ea typeface="D2Coding" panose="020B0609020101020101" pitchFamily="49" charset="-127"/>
            </a:endParaRPr>
          </a:p>
          <a:p>
            <a:pPr marR="0"/>
            <a:r>
              <a:rPr lang="en-US" altLang="ko-KR" sz="2800">
                <a:ea typeface="D2Coding" panose="020B0609020101020101" pitchFamily="49" charset="-127"/>
              </a:rPr>
              <a:t>      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AE₁(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)(재구성된 데이터)를 구별하도록 학습.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L="514350" marR="0" indent="-514350">
              <a:buAutoNum type="arabicPeriod" startAt="2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AE₁ (생성 역할)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→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AE₂를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속이도록 학습, </a:t>
            </a:r>
            <a:endParaRPr lang="en-US" altLang="ko-KR" sz="2800">
              <a:effectLst/>
              <a:ea typeface="D2Coding" panose="020B0609020101020101" pitchFamily="49" charset="-127"/>
            </a:endParaRPr>
          </a:p>
          <a:p>
            <a:pPr marR="0"/>
            <a:r>
              <a:rPr lang="en-US" altLang="ko-KR" sz="2800">
                <a:effectLst/>
                <a:ea typeface="D2Coding" panose="020B0609020101020101" pitchFamily="49" charset="-127"/>
              </a:rPr>
              <a:t>        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즉 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W와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 AE₂(AE₁(</a:t>
            </a:r>
            <a:r>
              <a:rPr lang="ko-KR" altLang="ko-KR" sz="2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2800">
                <a:effectLst/>
                <a:ea typeface="D2Coding" panose="020B0609020101020101" pitchFamily="49" charset="-127"/>
              </a:rPr>
              <a:t>))가 최대한 비슷하게 만듦.</a:t>
            </a:r>
            <a:endParaRPr lang="en-US" altLang="ko-KR" sz="280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670C82-641D-74C9-6630-45E984B31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DACBA3-DCEA-6B85-B376-53F52AAEB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5BE63E-686B-A121-7A9D-4B9B2C79A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6784" y="6626982"/>
            <a:ext cx="5676322" cy="20881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A8ED5D-7E00-6DE3-D8B1-F3492B7CE687}"/>
              </a:ext>
            </a:extLst>
          </p:cNvPr>
          <p:cNvSpPr txBox="1"/>
          <p:nvPr/>
        </p:nvSpPr>
        <p:spPr>
          <a:xfrm>
            <a:off x="8303135" y="881695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AE₁은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AE₂를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속이려고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||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- AE₂(AE₁(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))||_2 값을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작게 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+ 부호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AE₂는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AE₁의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조작을 구별하려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||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- AE₂(AE₁(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))||_2 값을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크게 하려 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→ - 부호</a:t>
            </a:r>
          </a:p>
        </p:txBody>
      </p:sp>
    </p:spTree>
    <p:extLst>
      <p:ext uri="{BB962C8B-B14F-4D97-AF65-F5344CB8AC3E}">
        <p14:creationId xmlns:p14="http://schemas.microsoft.com/office/powerpoint/2010/main" val="272288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99E7-AE5B-D7F2-F79A-7E7E5E88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AD0DDD-A2DA-7D55-CD33-AAB4BD36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53" y="698500"/>
            <a:ext cx="13046529" cy="238578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A0BCBA-58A0-DDE2-4121-506E7207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FBCB4F-3EDE-D495-DE89-D3B0CFED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38B53AE-9B8F-D13F-B155-F8AD06980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B74219-19CE-3CCD-DE51-7D11332FF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0834185-AB17-CFAD-0B3F-340AC3C6C67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7B1EA6-7DCC-05EA-3190-33E1621D2BF3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126D4A-A70F-1064-B506-42D7ED32C513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두 단계의 훈련 목표 결합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6144-39E8-0FAE-99CB-2FFFBEAD18FE}"/>
              </a:ext>
            </a:extLst>
          </p:cNvPr>
          <p:cNvSpPr txBox="1"/>
          <p:nvPr/>
        </p:nvSpPr>
        <p:spPr>
          <a:xfrm>
            <a:off x="9643804" y="4066062"/>
            <a:ext cx="77424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buFont typeface="Arial" panose="020B0604020202020204" pitchFamily="34" charset="0"/>
              <a:buChar char="•"/>
            </a:pPr>
            <a:r>
              <a:rPr lang="ko-KR" altLang="ko-KR" sz="2800" b="1">
                <a:effectLst/>
                <a:ea typeface="D2Coding" panose="020B0609020101020101" pitchFamily="49" charset="-127"/>
              </a:rPr>
              <a:t>훈련 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에포크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n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800" b="1" err="1">
                <a:effectLst/>
                <a:ea typeface="D2Coding" panose="020B0609020101020101" pitchFamily="49" charset="-127"/>
              </a:rPr>
              <a:t>에</a:t>
            </a:r>
            <a:r>
              <a:rPr lang="ko-KR" altLang="ko-KR" sz="2800" b="1">
                <a:effectLst/>
                <a:ea typeface="D2Coding" panose="020B0609020101020101" pitchFamily="49" charset="-127"/>
              </a:rPr>
              <a:t> 따라 비율이 조정되며 점진적으로 학습됨</a:t>
            </a:r>
            <a:endParaRPr lang="ko-KR" altLang="ko-KR" sz="2800">
              <a:effectLst/>
              <a:ea typeface="D2Coding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980C4-94FC-7B56-772B-88B0C4E03E6E}"/>
              </a:ext>
            </a:extLst>
          </p:cNvPr>
          <p:cNvSpPr txBox="1"/>
          <p:nvPr/>
        </p:nvSpPr>
        <p:spPr>
          <a:xfrm>
            <a:off x="9966384" y="6685226"/>
            <a:ext cx="74625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2200" b="1">
                <a:effectLst/>
                <a:ea typeface="D2Coding" panose="020B0609020101020101" pitchFamily="49" charset="-127"/>
              </a:rPr>
              <a:t>훈련 초반 (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n이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작을 때)</a:t>
            </a: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altLang="ko-KR" sz="2200">
                <a:effectLst/>
                <a:ea typeface="D2Coding" panose="020B0609020101020101" pitchFamily="49" charset="-127"/>
              </a:rPr>
              <a:t>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 값이 크므로, 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기본적인 재구성 학습이 더 큰 영향을 미침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.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ko-KR" sz="2200">
                <a:effectLst/>
                <a:ea typeface="D2Coding" panose="020B0609020101020101" pitchFamily="49" charset="-127"/>
              </a:rPr>
              <a:t>즉,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AE₁과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AE₂가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입력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W를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제대로 재구성하는 것에 집중함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.</a:t>
            </a:r>
            <a:endParaRPr lang="en-US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2200" b="1">
                <a:effectLst/>
                <a:ea typeface="D2Coding" panose="020B0609020101020101" pitchFamily="49" charset="-127"/>
              </a:rPr>
              <a:t>훈련 후반 (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n이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커질 때)</a:t>
            </a:r>
            <a:endParaRPr lang="ko-KR" altLang="ko-KR" sz="220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altLang="ko-KR" sz="2200">
                <a:effectLst/>
                <a:ea typeface="D2Coding" panose="020B0609020101020101" pitchFamily="49" charset="-127"/>
              </a:rPr>
              <a:t>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 값이 작아지고, (1</a:t>
            </a:r>
            <a:r>
              <a:rPr lang="en-US" altLang="ko-KR" sz="2200">
                <a:effectLst/>
                <a:ea typeface="D2Coding" panose="020B0609020101020101" pitchFamily="49" charset="-127"/>
              </a:rPr>
              <a:t> - 1/n</a:t>
            </a:r>
            <a:r>
              <a:rPr lang="ko-KR" altLang="ko-KR" sz="2200">
                <a:effectLst/>
                <a:ea typeface="D2Coding" panose="020B0609020101020101" pitchFamily="49" charset="-127"/>
              </a:rPr>
              <a:t>​) 값이 커짐.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en-US" sz="2200" b="1">
                <a:effectLst/>
                <a:ea typeface="D2Coding" panose="020B0609020101020101" pitchFamily="49" charset="-127"/>
              </a:rPr>
              <a:t>즉</a:t>
            </a:r>
            <a:r>
              <a:rPr lang="en-US" altLang="ko-KR" sz="2200" b="1">
                <a:effectLst/>
                <a:ea typeface="D2Coding" panose="020B0609020101020101" pitchFamily="49" charset="-127"/>
              </a:rPr>
              <a:t>, </a:t>
            </a:r>
            <a:r>
              <a:rPr lang="ko-KR" altLang="ko-KR" sz="2200" b="1" err="1">
                <a:effectLst/>
                <a:ea typeface="D2Coding" panose="020B0609020101020101" pitchFamily="49" charset="-127"/>
              </a:rPr>
              <a:t>AE₁과</a:t>
            </a:r>
            <a:r>
              <a:rPr lang="ko-KR" altLang="ko-KR" sz="2200" b="1">
                <a:effectLst/>
                <a:ea typeface="D2Coding" panose="020B0609020101020101" pitchFamily="49" charset="-127"/>
              </a:rPr>
              <a:t> AE₂ 간의 적대적 훈련이 더 큰 영향을 미침</a:t>
            </a:r>
            <a:endParaRPr lang="ko-KR" altLang="ko-KR" sz="2200">
              <a:effectLst/>
              <a:ea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CE8B5A-F5EB-D610-803C-70C219F4E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224" y="3145973"/>
            <a:ext cx="4545984" cy="1283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F24BF-5ED1-1350-544E-E6D55FE869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719" y="5086950"/>
            <a:ext cx="5827446" cy="21437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F3897F-1CA2-DA9F-740D-00D0B0297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002" y="7930116"/>
            <a:ext cx="7577120" cy="157674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E11485F-1CE8-CBE7-7673-5D7923C23B82}"/>
              </a:ext>
            </a:extLst>
          </p:cNvPr>
          <p:cNvGrpSpPr/>
          <p:nvPr/>
        </p:nvGrpSpPr>
        <p:grpSpPr>
          <a:xfrm>
            <a:off x="4317240" y="4558920"/>
            <a:ext cx="569520" cy="627120"/>
            <a:chOff x="4317240" y="4558920"/>
            <a:chExt cx="56952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A06CD3-B80D-9ECD-5CB2-B4FBEEAD54BC}"/>
                    </a:ext>
                  </a:extLst>
                </p14:cNvPr>
                <p14:cNvContentPartPr/>
                <p14:nvPr/>
              </p14:nvContentPartPr>
              <p14:xfrm>
                <a:off x="4317240" y="4840440"/>
                <a:ext cx="569520" cy="57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A06CD3-B80D-9ECD-5CB2-B4FBEEAD54B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9240" y="4822440"/>
                  <a:ext cx="605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8D5E5E-F719-FAFE-224E-2227E62F2598}"/>
                    </a:ext>
                  </a:extLst>
                </p14:cNvPr>
                <p14:cNvContentPartPr/>
                <p14:nvPr/>
              </p14:nvContentPartPr>
              <p14:xfrm>
                <a:off x="4591560" y="4558920"/>
                <a:ext cx="39600" cy="62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8D5E5E-F719-FAFE-224E-2227E62F25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73560" y="4540920"/>
                  <a:ext cx="75240" cy="66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700542F-42C7-CC55-7ACE-94DCA75337E8}"/>
                  </a:ext>
                </a:extLst>
              </p14:cNvPr>
              <p14:cNvContentPartPr/>
              <p14:nvPr/>
            </p14:nvContentPartPr>
            <p14:xfrm>
              <a:off x="4307160" y="7389960"/>
              <a:ext cx="58320" cy="4449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700542F-42C7-CC55-7ACE-94DCA75337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89048" y="7371960"/>
                <a:ext cx="94181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0FE0D2A-14A8-CE56-D732-48B7ADA2A90D}"/>
                  </a:ext>
                </a:extLst>
              </p14:cNvPr>
              <p14:cNvContentPartPr/>
              <p14:nvPr/>
            </p14:nvContentPartPr>
            <p14:xfrm>
              <a:off x="4758960" y="7378080"/>
              <a:ext cx="85320" cy="4510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0FE0D2A-14A8-CE56-D732-48B7ADA2A9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0960" y="7360080"/>
                <a:ext cx="1209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1CE1DE3-4B33-00DA-1AEE-CC8AC7093A61}"/>
                  </a:ext>
                </a:extLst>
              </p14:cNvPr>
              <p14:cNvContentPartPr/>
              <p14:nvPr/>
            </p14:nvContentPartPr>
            <p14:xfrm>
              <a:off x="12505080" y="5147880"/>
              <a:ext cx="539640" cy="13431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1CE1DE3-4B33-00DA-1AEE-CC8AC7093A6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87068" y="5129880"/>
                <a:ext cx="575304" cy="13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18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555A1-5D98-44F6-E2D2-45631542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6FB57D-3CAD-A45B-09C6-6532A29C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DBD09F-C0F1-16DC-AD29-468CD3DF8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FCC5FE-BEF6-CE08-B3BA-13AAC3DB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059C33-7053-4C27-AA54-243E4106B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2D3EC8-E5D2-0916-B850-501E44299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D8907FE-42D7-B1C0-B10E-D70AC7EEF5D6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8614BED-D307-211F-686F-F8AA084AE1E8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AC59820-9C6D-3465-4289-2DA723072A9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탐지 민감도 조절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DBDCA-1302-9AA9-C804-5C8DAD94692B}"/>
              </a:ext>
            </a:extLst>
          </p:cNvPr>
          <p:cNvSpPr txBox="1"/>
          <p:nvPr/>
        </p:nvSpPr>
        <p:spPr>
          <a:xfrm>
            <a:off x="8766861" y="3648074"/>
            <a:ext cx="9117852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α+β=1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을 만족하며, 두 값의 크기에 따라 탐지 민감도가 달라짐.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α&gt;β→ 탐지 민감도 감소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(거짓 긍정과 진짜 긍정 수 모두 줄어듦).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α&lt;β → 탐지 민감도 증가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(진짜 긍정 증가, 하지만 거짓 긍정도 증가).</a:t>
            </a: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β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의 값에 따라 탐지 민감도가 바뀌는 이유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effectLst/>
                <a:ea typeface="D2Coding" panose="020B0609020101020101" pitchFamily="49" charset="-127"/>
              </a:rPr>
              <a:t>AE2(AE1(W))</a:t>
            </a:r>
            <a:r>
              <a:rPr lang="ko-KR" altLang="en-US" sz="2800" dirty="0">
                <a:effectLst/>
                <a:ea typeface="D2Coding" panose="020B0609020101020101" pitchFamily="49" charset="-127"/>
              </a:rPr>
              <a:t>는 정상치 부근에 있는 이상치를 탐지하는데 강한 모델이니 경계선 부근을 더욱더 많이 이상치로 분류</a:t>
            </a:r>
            <a:endParaRPr lang="ko-KR" altLang="ko-KR" sz="2800" dirty="0">
              <a:effectLst/>
              <a:ea typeface="D2Coding" panose="020B0609020101020101" pitchFamily="49" charset="-127"/>
            </a:endParaRPr>
          </a:p>
          <a:p>
            <a:endParaRPr lang="ko-KR" altLang="en-US" dirty="0"/>
          </a:p>
          <a:p>
            <a:pPr marL="457200" marR="0" indent="-457200">
              <a:buFont typeface="Arial" panose="020B0604020202020204" pitchFamily="34" charset="0"/>
              <a:buChar char="•"/>
            </a:pPr>
            <a:endParaRPr lang="ko-KR" altLang="ko-KR" sz="28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6FFCCA-A989-934A-E581-49FF517E2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80" y="8106705"/>
            <a:ext cx="12172951" cy="1065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A915F9-6498-580A-3682-9944584319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24" y="4183991"/>
            <a:ext cx="7828837" cy="31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84DAB-2167-DD22-EDDD-FF598A56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8458D55-186F-E74B-2256-2BD14D74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3341273"/>
            <a:ext cx="11264900" cy="57014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6397182-8FC0-92CC-15CD-BEC9CABB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59F9E7-7124-76DC-C1E7-44D1C0439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D973F5-EEC7-A6B8-6F00-3BFF1878C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DF0A1B-D4EE-C070-FE25-08DE7E777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CC9082-10BC-F896-319A-96CFD7AC7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86F55E-A170-2A4A-85C1-D0BC034BEE1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346C95C-6777-C899-4697-45FE9261D9A5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497B1AF-BF4A-C857-8658-279CD926E9A6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탐지 민감도 조절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1DEE5-3E13-8795-1C72-808E1DBDF4A6}"/>
              </a:ext>
            </a:extLst>
          </p:cNvPr>
          <p:cNvSpPr txBox="1"/>
          <p:nvPr/>
        </p:nvSpPr>
        <p:spPr>
          <a:xfrm>
            <a:off x="10490202" y="5451929"/>
            <a:ext cx="723513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α+β=1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을 만족하며, 두 값의 크기에 따라 탐지 민감도가 달라짐.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α&gt;β→ 탐지 민감도 감소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(거짓 긍정과 진짜 긍정 수 모두 줄어듦).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ko-KR" sz="2800" b="1" dirty="0">
                <a:effectLst/>
                <a:ea typeface="D2Coding" panose="020B0609020101020101" pitchFamily="49" charset="-127"/>
              </a:rPr>
              <a:t>α&lt;β → 탐지 민감도 증가</a:t>
            </a:r>
            <a:r>
              <a:rPr lang="ko-KR" altLang="ko-KR" sz="2800" dirty="0">
                <a:effectLst/>
                <a:ea typeface="D2Coding" panose="020B0609020101020101" pitchFamily="49" charset="-127"/>
              </a:rPr>
              <a:t> (진짜 긍정 증가, 하지만 거짓 긍정도 증가).</a:t>
            </a:r>
            <a:endParaRPr lang="ko-KR" altLang="en-US" dirty="0"/>
          </a:p>
          <a:p>
            <a:pPr marL="457200" marR="0" indent="-457200">
              <a:buFont typeface="Arial" panose="020B0604020202020204" pitchFamily="34" charset="0"/>
              <a:buChar char="•"/>
            </a:pPr>
            <a:endParaRPr lang="ko-KR" altLang="ko-KR" sz="2800" dirty="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0A68-5B3C-318A-3016-4E57E7CE2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4D64D68F-AF4E-8ADC-1DC5-2CA02306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792" y="5358899"/>
            <a:ext cx="5057924" cy="4147958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C0B70AC4-4DEC-A5F2-89D4-EC04EB5B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76" y="4523304"/>
            <a:ext cx="5057924" cy="4147958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6BC00BBE-D437-0A8C-E6F9-6F0E9387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67" y="2987738"/>
            <a:ext cx="5057924" cy="414795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5AD81EF-85C6-5DD9-47A0-39E141D3F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7E7ABC-4755-34F4-A559-84FF8C75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E2FFBD-E5A7-99B3-D7D2-87EAFAFB4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EB5DED-0632-12CE-2844-215E92E53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00A1E6-FC4C-AEB3-C100-83D545696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2D3E082-4F79-7C06-A131-7FD99065241A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68C288D-3D45-9348-5706-C1BED3EBC7BC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04493BB-DA7D-F8B0-1C32-6813254F730B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구현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E374F-5A8D-B186-E972-2D7FEF84695D}"/>
              </a:ext>
            </a:extLst>
          </p:cNvPr>
          <p:cNvSpPr txBox="1"/>
          <p:nvPr/>
        </p:nvSpPr>
        <p:spPr>
          <a:xfrm>
            <a:off x="1741170" y="3084286"/>
            <a:ext cx="47472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첫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번째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단계</a:t>
            </a:r>
            <a:r>
              <a:rPr lang="en-US" altLang="ko-KR" sz="3000" dirty="0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 – </a:t>
            </a:r>
            <a:r>
              <a:rPr lang="ko-KR" altLang="ko-KR" sz="3000" dirty="0" err="1">
                <a:solidFill>
                  <a:srgbClr val="000000"/>
                </a:solidFill>
                <a:effectLst/>
                <a:ea typeface="D2Coding" panose="020B0609020101020101" pitchFamily="49" charset="-127"/>
              </a:rPr>
              <a:t>전처리</a:t>
            </a:r>
            <a:endParaRPr lang="en-US" altLang="ko-KR" sz="3000" dirty="0">
              <a:solidFill>
                <a:srgbClr val="000000"/>
              </a:solidFill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3000" dirty="0">
              <a:solidFill>
                <a:srgbClr val="000000"/>
              </a:solidFill>
              <a:effectLst/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정규화(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Norma</a:t>
            </a:r>
            <a:r>
              <a:rPr lang="en-US" altLang="ko-KR" sz="2400" b="1" dirty="0" err="1">
                <a:effectLst/>
                <a:ea typeface="D2Coding" panose="020B0609020101020101" pitchFamily="49" charset="-127"/>
              </a:rPr>
              <a:t>lization</a:t>
            </a:r>
            <a:r>
              <a:rPr lang="en-US" altLang="ko-KR" sz="2400" b="1" dirty="0">
                <a:effectLst/>
                <a:ea typeface="D2Coding" panose="020B0609020101020101" pitchFamily="49" charset="-127"/>
              </a:rPr>
              <a:t>): </a:t>
            </a:r>
            <a:r>
              <a:rPr lang="ko-KR" altLang="ko-KR" sz="2400" dirty="0">
                <a:ea typeface="D2Coding" panose="020B0609020101020101" pitchFamily="49" charset="-127"/>
              </a:rPr>
              <a:t>데이터의 스케일을 조정하여 모델 학습을 </a:t>
            </a:r>
            <a:r>
              <a:rPr lang="ko-KR" altLang="en-US" sz="2400" dirty="0">
                <a:ea typeface="D2Coding" panose="020B0609020101020101" pitchFamily="49" charset="-127"/>
              </a:rPr>
              <a:t>도움</a:t>
            </a:r>
            <a:r>
              <a:rPr lang="ko-KR" altLang="ko-KR" sz="2400" dirty="0">
                <a:ea typeface="D2Coding" panose="020B0609020101020101" pitchFamily="49" charset="-127"/>
              </a:rPr>
              <a:t>.</a:t>
            </a:r>
            <a:endParaRPr lang="en-US" altLang="ko-KR" sz="2400" dirty="0"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ko-KR" altLang="ko-KR" sz="2400" dirty="0">
              <a:ea typeface="D2Coding" panose="020B0609020101020101" pitchFamily="49" charset="-127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a typeface="D2Coding" panose="020B0609020101020101" pitchFamily="49" charset="-127"/>
              </a:rPr>
              <a:t>시간 창(</a:t>
            </a:r>
            <a:r>
              <a:rPr lang="ko-KR" altLang="ko-KR" sz="2400" b="1" dirty="0" err="1">
                <a:ea typeface="D2Coding" panose="020B0609020101020101" pitchFamily="49" charset="-127"/>
              </a:rPr>
              <a:t>Windowing</a:t>
            </a:r>
            <a:r>
              <a:rPr lang="ko-KR" altLang="ko-KR" sz="2400" b="1" dirty="0">
                <a:ea typeface="D2Coding" panose="020B0609020101020101" pitchFamily="49" charset="-127"/>
              </a:rPr>
              <a:t>) 분할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: </a:t>
            </a:r>
            <a:r>
              <a:rPr lang="ko-KR" altLang="en-US" sz="2400" dirty="0">
                <a:ea typeface="D2Coding" panose="020B0609020101020101" pitchFamily="49" charset="-127"/>
              </a:rPr>
              <a:t>길이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K의 구간으로 데이터를 나누어 시계열 패턴을 학습할 수 있도록 준비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.</a:t>
            </a:r>
            <a:endParaRPr lang="ko-KR" altLang="ko-KR" sz="2400" dirty="0">
              <a:effectLst/>
              <a:ea typeface="D2Coding" panose="020B060902010102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7CF3C-D0EF-7AF8-A69E-8E82358C296F}"/>
              </a:ext>
            </a:extLst>
          </p:cNvPr>
          <p:cNvSpPr txBox="1"/>
          <p:nvPr/>
        </p:nvSpPr>
        <p:spPr>
          <a:xfrm>
            <a:off x="6665352" y="4880263"/>
            <a:ext cx="439517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 dirty="0">
                <a:effectLst/>
                <a:ea typeface="D2Coding" panose="020B0609020101020101" pitchFamily="49" charset="-127"/>
              </a:rPr>
              <a:t>두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번째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단계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모델</a:t>
            </a:r>
            <a:r>
              <a:rPr lang="en-US" altLang="ko-KR" sz="30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3000" dirty="0">
                <a:effectLst/>
                <a:ea typeface="D2Coding" panose="020B0609020101020101" pitchFamily="49" charset="-127"/>
              </a:rPr>
              <a:t>훈련</a:t>
            </a:r>
            <a:endParaRPr lang="en-US" altLang="ko-KR" sz="3000" dirty="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ko-KR" altLang="ko-KR" sz="30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오프라인 학습 방식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으로, 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정상적인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다변량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 시계열 데이터를 </a:t>
            </a:r>
            <a:r>
              <a:rPr lang="ko-KR" altLang="en-US" sz="2400" b="1" dirty="0">
                <a:effectLst/>
                <a:ea typeface="D2Coding" panose="020B0609020101020101" pitchFamily="49" charset="-127"/>
              </a:rPr>
              <a:t>학습</a:t>
            </a:r>
            <a:r>
              <a:rPr lang="en-US" altLang="ko-KR" sz="2400" b="1" dirty="0">
                <a:effectLst/>
                <a:ea typeface="D2Coding" panose="020B0609020101020101" pitchFamily="49" charset="-127"/>
              </a:rPr>
              <a:t>.</a:t>
            </a:r>
          </a:p>
          <a:p>
            <a:pPr rtl="0" fontAlgn="ctr"/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dirty="0">
                <a:effectLst/>
                <a:ea typeface="D2Coding" panose="020B0609020101020101" pitchFamily="49" charset="-127"/>
              </a:rPr>
              <a:t>훈련 데이터는 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정기적인 시간 간격으로 자동 수집될 수 있음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D5EC7-A865-0D9F-5FD9-8A777D2267DC}"/>
              </a:ext>
            </a:extLst>
          </p:cNvPr>
          <p:cNvSpPr txBox="1"/>
          <p:nvPr/>
        </p:nvSpPr>
        <p:spPr>
          <a:xfrm>
            <a:off x="11643125" y="5669987"/>
            <a:ext cx="419325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ko-KR" altLang="ko-KR" sz="3000">
                <a:effectLst/>
                <a:ea typeface="D2Coding" panose="020B0609020101020101" pitchFamily="49" charset="-127"/>
              </a:rPr>
              <a:t>마지막 단계</a:t>
            </a:r>
            <a:r>
              <a:rPr lang="en-US" altLang="ko-KR" sz="3000">
                <a:effectLst/>
                <a:ea typeface="D2Coding" panose="020B0609020101020101" pitchFamily="49" charset="-127"/>
              </a:rPr>
              <a:t> - </a:t>
            </a:r>
            <a:r>
              <a:rPr lang="ko-KR" altLang="ko-KR" sz="3000">
                <a:effectLst/>
                <a:ea typeface="D2Coding" panose="020B0609020101020101" pitchFamily="49" charset="-127"/>
              </a:rPr>
              <a:t>이상 탐지</a:t>
            </a:r>
            <a:endParaRPr lang="en-US" altLang="ko-KR" sz="30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endParaRPr lang="en-US" altLang="ko-KR" sz="3000">
              <a:effectLst/>
              <a:ea typeface="D2Coding" panose="020B0609020101020101" pitchFamily="49" charset="-127"/>
            </a:endParaRPr>
          </a:p>
          <a:p>
            <a:pPr marL="342900" marR="0" indent="-342900">
              <a:buFont typeface="Arial" panose="020B0604020202020204" pitchFamily="34" charset="0"/>
              <a:buChar char="•"/>
            </a:pPr>
            <a:r>
              <a:rPr lang="ko-KR" altLang="ko-KR" sz="2400" b="1">
                <a:effectLst/>
                <a:ea typeface="D2Coding" panose="020B0609020101020101" pitchFamily="49" charset="-127"/>
              </a:rPr>
              <a:t>훈련된 모델을 온라인으로 사용</a:t>
            </a:r>
            <a:endParaRPr lang="ko-KR" altLang="ko-KR" sz="240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>
                <a:effectLst/>
                <a:ea typeface="D2Coding" panose="020B0609020101020101" pitchFamily="49" charset="-127"/>
              </a:rPr>
              <a:t>새로운 시간 창이 도착하면 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이상 점수를 계산</a:t>
            </a:r>
            <a:endParaRPr lang="ko-KR" altLang="ko-KR" sz="240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>
                <a:effectLst/>
                <a:ea typeface="D2Coding" panose="020B0609020101020101" pitchFamily="49" charset="-127"/>
              </a:rPr>
              <a:t>이상 점수가 </a:t>
            </a:r>
            <a:r>
              <a:rPr lang="ko-KR" altLang="ko-KR" sz="2400" b="1" err="1">
                <a:effectLst/>
                <a:ea typeface="D2Coding" panose="020B0609020101020101" pitchFamily="49" charset="-127"/>
              </a:rPr>
              <a:t>임계값보다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 높으면</a:t>
            </a:r>
            <a:r>
              <a:rPr lang="ko-KR" altLang="ko-KR" sz="24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비정상(</a:t>
            </a:r>
            <a:r>
              <a:rPr lang="ko-KR" altLang="ko-KR" sz="2400" b="1" err="1">
                <a:effectLst/>
                <a:ea typeface="D2Coding" panose="020B0609020101020101" pitchFamily="49" charset="-127"/>
              </a:rPr>
              <a:t>Anomaly</a:t>
            </a:r>
            <a:r>
              <a:rPr lang="ko-KR" altLang="ko-KR" sz="2400" b="1">
                <a:effectLst/>
                <a:ea typeface="D2Coding" panose="020B0609020101020101" pitchFamily="49" charset="-127"/>
              </a:rPr>
              <a:t>)로 판단</a:t>
            </a:r>
            <a:endParaRPr lang="ko-KR" altLang="ko-KR" sz="240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82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11EE-E138-1DC8-7EA5-5BB2255FB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319F73-82A8-367B-D09D-455B094D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FA1878-D5E4-E728-D26E-6D0FF341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D09CC97-94E5-3A9B-3984-7790B1931115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3.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실험 결과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F0CEA0-793F-CFB7-C332-CE0DDC7BD6CC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A87EA31-D343-463A-52B0-125E4E2CCD39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</p:spTree>
    <p:extLst>
      <p:ext uri="{BB962C8B-B14F-4D97-AF65-F5344CB8AC3E}">
        <p14:creationId xmlns:p14="http://schemas.microsoft.com/office/powerpoint/2010/main" val="36238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FAE6-5648-43CE-8C78-1FF19E87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4BF9E7-2CD9-D98E-1B57-D22A2DEB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E8C1A9-10C0-C0C8-480A-F1D8225B2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9E1A96-0362-161D-289E-63C45EBE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AE2D6D-9B52-901C-5B69-9B180D99F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44E589-9F23-973C-1508-5C7FF8DD2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2EE092F-B773-039B-59C3-66FE78F5BEB4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4E8DAAE-F689-CE70-3173-2EE731A88EBD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D73847-A448-07D3-8294-D1BE00F394D7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평가 지표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" name="Picture 2" descr="Machine Learning][머신러닝] Classification(분류) 평가지표">
            <a:extLst>
              <a:ext uri="{FF2B5EF4-FFF2-40B4-BE49-F238E27FC236}">
                <a16:creationId xmlns:a16="http://schemas.microsoft.com/office/drawing/2014/main" id="{DEDDDCB1-C2B0-48A3-AC54-144650A6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73531"/>
            <a:ext cx="10941626" cy="59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FEE9EF-C7E8-EEB7-C6D5-9562A5790524}"/>
              </a:ext>
            </a:extLst>
          </p:cNvPr>
          <p:cNvSpPr txBox="1"/>
          <p:nvPr/>
        </p:nvSpPr>
        <p:spPr>
          <a:xfrm>
            <a:off x="12219708" y="3988872"/>
            <a:ext cx="57565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Precision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sz="6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Recall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sz="6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altLang="ko-KR" sz="6000" b="1" dirty="0"/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176138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FB93B-4E38-7957-56FF-39F3AD71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5AA5C0-9D9F-41B4-F344-335A9B5C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DFAA614-A89F-30E1-F2E4-A56C25D3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4D11D2-9278-8408-C876-F1A15BB47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29C3D4-35BD-FC17-394A-A2CA125FD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9462EC-DBC2-A1D7-5992-06191A532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90743D8-5AA8-35FF-35AC-A794F9B8FA12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182A04C-FB64-236A-232A-5DEFE5826EC9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89827E-C94F-77CE-6CAA-500D65DA02EF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Dataset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BDC174-035C-D3B0-8A43-113546F18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945" y="3590871"/>
            <a:ext cx="5419752" cy="54402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FC4A18-1C39-9AC8-18F1-02A3A063FC99}"/>
              </a:ext>
            </a:extLst>
          </p:cNvPr>
          <p:cNvSpPr txBox="1"/>
          <p:nvPr/>
        </p:nvSpPr>
        <p:spPr>
          <a:xfrm>
            <a:off x="9144000" y="5703074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모든 데이터셋은 </a:t>
            </a:r>
            <a:r>
              <a:rPr lang="ko-KR" altLang="en-US" sz="2800" b="1" dirty="0" err="1">
                <a:ea typeface="D2Coding" panose="020B0609020101020101" pitchFamily="49" charset="-127"/>
              </a:rPr>
              <a:t>다변량</a:t>
            </a:r>
            <a:r>
              <a:rPr lang="ko-KR" altLang="en-US" sz="2800" b="1" dirty="0">
                <a:ea typeface="D2Coding" panose="020B0609020101020101" pitchFamily="49" charset="-127"/>
              </a:rPr>
              <a:t> 데이터</a:t>
            </a:r>
            <a:endParaRPr lang="en-US" altLang="ko-KR" b="1" dirty="0"/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ffectLst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오렌지를 제외한 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평균 </a:t>
            </a:r>
            <a:r>
              <a:rPr lang="en-US" altLang="ko-KR" sz="2800" b="1" dirty="0">
                <a:effectLst/>
                <a:ea typeface="D2Coding" panose="020B0609020101020101" pitchFamily="49" charset="-127"/>
              </a:rPr>
              <a:t>10%</a:t>
            </a:r>
            <a:r>
              <a:rPr lang="ko-KR" altLang="en-US" sz="2800" b="1" dirty="0">
                <a:effectLst/>
                <a:ea typeface="D2Coding" panose="020B0609020101020101" pitchFamily="49" charset="-127"/>
              </a:rPr>
              <a:t>의 이상치를 보유</a:t>
            </a:r>
            <a:endParaRPr lang="en-US" altLang="ko-KR" sz="2800" b="1" dirty="0">
              <a:effectLst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5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57BF-66E8-A8A6-7D9F-42A4CAC5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77AE1A-97A9-F909-5884-94E8ECF9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C782CC-FFB4-3ACB-033B-0D8D26FD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2DC22B-88F7-E8AA-0846-5DD80838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E37C8D9-EE96-420D-CF9C-24133F3C1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ADB7363-8F15-403E-C260-F0CC85912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B5297B9-2F00-C792-4FFD-4CDF50C65F03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63C431E-D424-1605-646D-EDFD1197978D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7AC5B83-AF95-D132-CD1A-BB8756E4F8EC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전반적인 성능 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– 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용어 설명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C2CBB0-673D-9CC3-0A9B-A6426587BFD4}"/>
              </a:ext>
            </a:extLst>
          </p:cNvPr>
          <p:cNvSpPr txBox="1"/>
          <p:nvPr/>
        </p:nvSpPr>
        <p:spPr>
          <a:xfrm>
            <a:off x="8705850" y="4643378"/>
            <a:ext cx="81846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en-US" altLang="ko-KR" sz="6000" b="1" dirty="0">
                <a:ea typeface="D2Coding" panose="020B0609020101020101" pitchFamily="49" charset="-127"/>
              </a:rPr>
              <a:t>Point Adjust</a:t>
            </a:r>
          </a:p>
          <a:p>
            <a:pPr algn="ctr" rtl="0" fontAlgn="ctr"/>
            <a:endParaRPr lang="en-US" altLang="ko-KR" sz="3000" b="1" dirty="0"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3000" dirty="0">
                <a:ea typeface="D2Coding" panose="020B0609020101020101" pitchFamily="49" charset="-127"/>
              </a:rPr>
              <a:t>Ground Truth(</a:t>
            </a:r>
            <a:r>
              <a:rPr lang="ko-KR" altLang="en-US" sz="3000" dirty="0">
                <a:ea typeface="D2Coding" panose="020B0609020101020101" pitchFamily="49" charset="-127"/>
              </a:rPr>
              <a:t>실제 정답</a:t>
            </a:r>
            <a:r>
              <a:rPr lang="en-US" altLang="ko-KR" sz="3000" dirty="0">
                <a:ea typeface="D2Coding" panose="020B0609020101020101" pitchFamily="49" charset="-127"/>
              </a:rPr>
              <a:t>)</a:t>
            </a:r>
            <a:r>
              <a:rPr lang="ko-KR" altLang="en-US" sz="3000" dirty="0">
                <a:ea typeface="D2Coding" panose="020B0609020101020101" pitchFamily="49" charset="-127"/>
              </a:rPr>
              <a:t>에서 정의된 한 개의 이상 구간</a:t>
            </a:r>
            <a:r>
              <a:rPr lang="en-US" altLang="ko-KR" sz="3000" dirty="0">
                <a:ea typeface="D2Coding" panose="020B0609020101020101" pitchFamily="49" charset="-127"/>
              </a:rPr>
              <a:t> </a:t>
            </a:r>
            <a:r>
              <a:rPr lang="ko-KR" altLang="en-US" sz="3000" dirty="0">
                <a:ea typeface="D2Coding" panose="020B0609020101020101" pitchFamily="49" charset="-127"/>
              </a:rPr>
              <a:t>내에 단 하나라도 탐지가 되면</a:t>
            </a:r>
            <a:r>
              <a:rPr lang="en-US" altLang="ko-KR" sz="3000" dirty="0">
                <a:ea typeface="D2Coding" panose="020B0609020101020101" pitchFamily="49" charset="-127"/>
              </a:rPr>
              <a:t>, </a:t>
            </a:r>
            <a:r>
              <a:rPr lang="ko-KR" altLang="en-US" sz="3000" dirty="0">
                <a:ea typeface="D2Coding" panose="020B0609020101020101" pitchFamily="49" charset="-127"/>
              </a:rPr>
              <a:t>해당 구간은 성공적으로 탐지한 것</a:t>
            </a:r>
            <a:endParaRPr lang="en-US" altLang="ko-KR" sz="3000" dirty="0"/>
          </a:p>
        </p:txBody>
      </p:sp>
      <p:pic>
        <p:nvPicPr>
          <p:cNvPr id="9218" name="Picture 2" descr="백과 사전 - 무료 문화개 아이콘">
            <a:extLst>
              <a:ext uri="{FF2B5EF4-FFF2-40B4-BE49-F238E27FC236}">
                <a16:creationId xmlns:a16="http://schemas.microsoft.com/office/drawing/2014/main" id="{370E19B9-C45E-EE77-1EB6-6D2CF49A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78" y="3365232"/>
            <a:ext cx="5417861" cy="541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255-DFAA-CFBD-0AB0-759EE26A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843A1C-7991-DAB3-9FAF-941F1F15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27FCFC-1A63-D723-8D3A-DC8B325C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956554-8918-450B-64B2-730A974F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DC3813D-C065-E806-28A5-ABB32DDB0B03}"/>
              </a:ext>
            </a:extLst>
          </p:cNvPr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D14B98-DC9E-8046-97A7-301EF0067D72}"/>
              </a:ext>
            </a:extLst>
          </p:cNvPr>
          <p:cNvSpPr txBox="1"/>
          <p:nvPr/>
        </p:nvSpPr>
        <p:spPr>
          <a:xfrm>
            <a:off x="4641850" y="1609436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altLang="en-US" sz="6000" b="0" i="0" u="none" strike="noStrike" spc="-200" dirty="0">
                <a:solidFill>
                  <a:srgbClr val="000000"/>
                </a:solidFill>
                <a:ea typeface="Gmarket Sans Medium"/>
              </a:rPr>
              <a:t>사전정보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7157BBF-805E-EE84-D5AC-933870CC5FE2}"/>
              </a:ext>
            </a:extLst>
          </p:cNvPr>
          <p:cNvSpPr txBox="1"/>
          <p:nvPr/>
        </p:nvSpPr>
        <p:spPr>
          <a:xfrm>
            <a:off x="10897177" y="35560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en-US" sz="6000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USAD</a:t>
            </a:r>
            <a:endParaRPr lang="ko-KR" sz="6000" i="0" u="none" strike="noStrike" spc="-2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0B37D43-8CE4-AF7B-C626-1F1012E93BBA}"/>
              </a:ext>
            </a:extLst>
          </p:cNvPr>
          <p:cNvSpPr txBox="1"/>
          <p:nvPr/>
        </p:nvSpPr>
        <p:spPr>
          <a:xfrm>
            <a:off x="13678477" y="1214582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CCDC197-529F-43C5-EEAF-885E654F5492}"/>
              </a:ext>
            </a:extLst>
          </p:cNvPr>
          <p:cNvSpPr txBox="1"/>
          <p:nvPr/>
        </p:nvSpPr>
        <p:spPr>
          <a:xfrm>
            <a:off x="4641850" y="5567218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altLang="en-US" sz="6000" spc="-200" dirty="0">
                <a:solidFill>
                  <a:srgbClr val="000000"/>
                </a:solidFill>
                <a:latin typeface="Gmarket Sans Light"/>
                <a:ea typeface="Gmarket Sans Medium"/>
              </a:rPr>
              <a:t>실험 결과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1CE0D79-E62B-7398-2280-F3EF308EB7A1}"/>
              </a:ext>
            </a:extLst>
          </p:cNvPr>
          <p:cNvSpPr txBox="1"/>
          <p:nvPr/>
        </p:nvSpPr>
        <p:spPr>
          <a:xfrm>
            <a:off x="10897177" y="7593445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200" dirty="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altLang="en-US" sz="6000" spc="-200" dirty="0">
                <a:solidFill>
                  <a:srgbClr val="000000"/>
                </a:solidFill>
                <a:latin typeface="Gmarket Sans Light"/>
                <a:ea typeface="Gmarket Sans Medium"/>
              </a:rPr>
              <a:t>마무리</a:t>
            </a:r>
            <a:endParaRPr lang="ko-KR" sz="6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7644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23A12-95BC-A102-0F54-682BDE79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5FCE7C7-5813-24BF-FC7B-E5407CCC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32" y="3518066"/>
            <a:ext cx="12524187" cy="550580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3410104-A018-D494-E02C-88E1BC4CC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0133A0-D9D1-CE4E-14C9-884AA9DEB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7B5302-E231-2EE3-4C68-B080778A2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3E848F-5245-A22C-EED0-662030D9B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C5FA656-E520-AFB0-206A-BB026DDDAF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FC99CC3-CFDD-D94E-A87F-2840AA1BB585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7089D56-7030-A4F5-A956-B3B72CD8A9E1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466C4A-0D76-D4A7-EEA9-D6005BE5850A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전반적인 성능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A61166-DDF7-1861-E351-4826BCE3D1FF}"/>
              </a:ext>
            </a:extLst>
          </p:cNvPr>
          <p:cNvSpPr txBox="1"/>
          <p:nvPr/>
        </p:nvSpPr>
        <p:spPr>
          <a:xfrm>
            <a:off x="13167591" y="5124450"/>
            <a:ext cx="51204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With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Without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비적용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 panose="020B0609020101020101" pitchFamily="49" charset="-127"/>
              </a:rPr>
              <a:t>F1* : Point-Adjust </a:t>
            </a:r>
            <a:r>
              <a:rPr lang="ko-KR" altLang="en-US" sz="2800" b="1" dirty="0">
                <a:ea typeface="D2Coding" panose="020B0609020101020101" pitchFamily="49" charset="-127"/>
              </a:rPr>
              <a:t>적용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파란색 </a:t>
            </a:r>
            <a:r>
              <a:rPr lang="en-US" altLang="ko-KR" sz="2800" b="1" dirty="0">
                <a:ea typeface="D2Coding" panose="020B0609020101020101" pitchFamily="49" charset="-127"/>
              </a:rPr>
              <a:t>: 1</a:t>
            </a:r>
            <a:r>
              <a:rPr lang="ko-KR" altLang="en-US" sz="2800" b="1" dirty="0">
                <a:ea typeface="D2Coding" panose="020B0609020101020101" pitchFamily="49" charset="-127"/>
              </a:rPr>
              <a:t>등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ea typeface="D2Coding" panose="020B0609020101020101" pitchFamily="49" charset="-127"/>
              </a:rPr>
              <a:t>노란색 </a:t>
            </a:r>
            <a:r>
              <a:rPr lang="en-US" altLang="ko-KR" sz="2800" b="1" dirty="0">
                <a:ea typeface="D2Coding" panose="020B0609020101020101" pitchFamily="49" charset="-127"/>
              </a:rPr>
              <a:t>: 2</a:t>
            </a:r>
            <a:r>
              <a:rPr lang="ko-KR" altLang="en-US" sz="2800" b="1" dirty="0">
                <a:ea typeface="D2Coding" panose="020B0609020101020101" pitchFamily="49" charset="-127"/>
              </a:rPr>
              <a:t>등</a:t>
            </a: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DAAC39A-A03E-ED4A-F384-A62B905FD8DB}"/>
                  </a:ext>
                </a:extLst>
              </p14:cNvPr>
              <p14:cNvContentPartPr/>
              <p14:nvPr/>
            </p14:nvContentPartPr>
            <p14:xfrm>
              <a:off x="4202923" y="6099015"/>
              <a:ext cx="636480" cy="860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DAAC39A-A03E-ED4A-F384-A62B905FD8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7283" y="6027375"/>
                <a:ext cx="7081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DE9E962-9DC8-140E-B866-C46BE155C068}"/>
                  </a:ext>
                </a:extLst>
              </p14:cNvPr>
              <p14:cNvContentPartPr/>
              <p14:nvPr/>
            </p14:nvContentPartPr>
            <p14:xfrm>
              <a:off x="6716083" y="6135375"/>
              <a:ext cx="665280" cy="51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DE9E962-9DC8-140E-B866-C46BE155C0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0083" y="6063735"/>
                <a:ext cx="736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52ECBD2-5A8E-591A-FF32-4190ED017B4B}"/>
                  </a:ext>
                </a:extLst>
              </p14:cNvPr>
              <p14:cNvContentPartPr/>
              <p14:nvPr/>
            </p14:nvContentPartPr>
            <p14:xfrm>
              <a:off x="9789043" y="6121335"/>
              <a:ext cx="637920" cy="788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52ECBD2-5A8E-591A-FF32-4190ED017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53043" y="6049335"/>
                <a:ext cx="709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4B8755B-92A4-8B1A-C124-5C0B3B16C3C5}"/>
                  </a:ext>
                </a:extLst>
              </p14:cNvPr>
              <p14:cNvContentPartPr/>
              <p14:nvPr/>
            </p14:nvContentPartPr>
            <p14:xfrm>
              <a:off x="7865563" y="8741055"/>
              <a:ext cx="605880" cy="90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4B8755B-92A4-8B1A-C124-5C0B3B16C3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9563" y="8669415"/>
                <a:ext cx="677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B6D15D7-59E0-9316-0BBF-3BDDB2665227}"/>
                  </a:ext>
                </a:extLst>
              </p14:cNvPr>
              <p14:cNvContentPartPr/>
              <p14:nvPr/>
            </p14:nvContentPartPr>
            <p14:xfrm>
              <a:off x="8728123" y="8719815"/>
              <a:ext cx="681120" cy="70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B6D15D7-59E0-9316-0BBF-3BDDB26652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92123" y="8647815"/>
                <a:ext cx="752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08361B1-C0C8-9C94-C269-8DFDC62D2798}"/>
                  </a:ext>
                </a:extLst>
              </p14:cNvPr>
              <p14:cNvContentPartPr/>
              <p14:nvPr/>
            </p14:nvContentPartPr>
            <p14:xfrm>
              <a:off x="12328123" y="6127455"/>
              <a:ext cx="637560" cy="349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08361B1-C0C8-9C94-C269-8DFDC62D27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292123" y="6055455"/>
                <a:ext cx="709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9216645B-1792-EE9A-A6CB-E6BE44F5CAB1}"/>
                  </a:ext>
                </a:extLst>
              </p14:cNvPr>
              <p14:cNvContentPartPr/>
              <p14:nvPr/>
            </p14:nvContentPartPr>
            <p14:xfrm>
              <a:off x="4296523" y="8737455"/>
              <a:ext cx="651960" cy="799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9216645B-1792-EE9A-A6CB-E6BE44F5CAB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0523" y="8665455"/>
                <a:ext cx="7236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666DEF3-6EB0-5B91-36DF-60A87B65D93E}"/>
                  </a:ext>
                </a:extLst>
              </p14:cNvPr>
              <p14:cNvContentPartPr/>
              <p14:nvPr/>
            </p14:nvContentPartPr>
            <p14:xfrm>
              <a:off x="5140723" y="8784615"/>
              <a:ext cx="585360" cy="532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666DEF3-6EB0-5B91-36DF-60A87B65D9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04723" y="8712615"/>
                <a:ext cx="6570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6D7A65B-07B5-BCF1-924C-C06205CDB8AE}"/>
                  </a:ext>
                </a:extLst>
              </p14:cNvPr>
              <p14:cNvContentPartPr/>
              <p14:nvPr/>
            </p14:nvContentPartPr>
            <p14:xfrm>
              <a:off x="12379963" y="8765895"/>
              <a:ext cx="657000" cy="334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6D7A65B-07B5-BCF1-924C-C06205CDB8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344323" y="8693895"/>
                <a:ext cx="7286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B58B5BC4-5D28-119E-C2C2-2389BB8D5423}"/>
                  </a:ext>
                </a:extLst>
              </p14:cNvPr>
              <p14:cNvContentPartPr/>
              <p14:nvPr/>
            </p14:nvContentPartPr>
            <p14:xfrm>
              <a:off x="11479963" y="8745015"/>
              <a:ext cx="670680" cy="651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B58B5BC4-5D28-119E-C2C2-2389BB8D542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443963" y="8673375"/>
                <a:ext cx="74232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26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5F29-8CC4-CB35-616D-9C47DEC9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E0725B-1441-82BF-2180-21E67510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736C9F-19CA-C06F-6009-85877569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C5FF89-12B4-1298-F19D-2F6E122C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6B867-1674-7867-A767-DC9BA7C3A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359DA9-7411-FF9E-871D-3E404F7C0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D18C65B-6620-54DE-C215-4DB16B445689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281B9C6-D3B1-05E1-57F6-130E7B13FA72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BC427D-6C6F-61F3-3A85-AD27011EE4B3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 </a:t>
            </a:r>
            <a:r>
              <a:rPr lang="en-US" altLang="ko-KR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– </a:t>
            </a: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용어 설명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3ECF5-2045-65E3-2359-675CF04CA947}"/>
              </a:ext>
            </a:extLst>
          </p:cNvPr>
          <p:cNvSpPr txBox="1"/>
          <p:nvPr/>
        </p:nvSpPr>
        <p:spPr>
          <a:xfrm>
            <a:off x="4373794" y="4211402"/>
            <a:ext cx="10313581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Down-sampling: </a:t>
            </a:r>
            <a:r>
              <a:rPr lang="en-US" altLang="ko-KR" sz="2800" b="1" dirty="0" err="1">
                <a:ea typeface="D2Coding"/>
              </a:rPr>
              <a:t>데이터를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샘플링하는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주기</a:t>
            </a:r>
            <a:endParaRPr lang="ko-KR" altLang="en-US" sz="2800" b="1" dirty="0">
              <a:ea typeface="D2Coding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Widows size: </a:t>
            </a:r>
            <a:r>
              <a:rPr lang="en-US" altLang="ko-KR" sz="2800" b="1" dirty="0" err="1">
                <a:ea typeface="D2Coding"/>
              </a:rPr>
              <a:t>input의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sequence의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길이</a:t>
            </a:r>
            <a:endParaRPr lang="ko-KR" altLang="en-US" sz="2800" b="1" dirty="0">
              <a:ea typeface="D2Coding" panose="020B0609020101020101" pitchFamily="49" charset="-127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Dimension of latent space: </a:t>
            </a:r>
            <a:r>
              <a:rPr lang="en-US" altLang="ko-KR" sz="2800" b="1" dirty="0" err="1">
                <a:ea typeface="D2Coding"/>
              </a:rPr>
              <a:t>AE의</a:t>
            </a:r>
            <a:r>
              <a:rPr lang="en-US" altLang="ko-KR" sz="2800" b="1" dirty="0">
                <a:ea typeface="D2Coding"/>
              </a:rPr>
              <a:t> latent </a:t>
            </a:r>
            <a:r>
              <a:rPr lang="en-US" altLang="ko-KR" sz="2800" b="1" dirty="0" err="1">
                <a:ea typeface="D2Coding"/>
              </a:rPr>
              <a:t>space차원</a:t>
            </a:r>
            <a:endParaRPr lang="en-US" altLang="ko-KR" sz="2800" b="1">
              <a:ea typeface="D2Coding" panose="020B0609020101020101" pitchFamily="49" charset="-127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ea typeface="D2Coding"/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ea typeface="D2Coding"/>
              </a:rPr>
              <a:t>Percentage of </a:t>
            </a:r>
            <a:r>
              <a:rPr lang="en-US" altLang="ko-KR" sz="2800" b="1" dirty="0" err="1">
                <a:ea typeface="D2Coding"/>
              </a:rPr>
              <a:t>anomalies:train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dataset에</a:t>
            </a:r>
            <a:r>
              <a:rPr lang="en-US" altLang="ko-KR" sz="2800" b="1" dirty="0">
                <a:ea typeface="D2Coding"/>
              </a:rPr>
              <a:t> </a:t>
            </a:r>
            <a:r>
              <a:rPr lang="en-US" altLang="ko-KR" sz="2800" b="1" dirty="0" err="1">
                <a:ea typeface="D2Coding"/>
              </a:rPr>
              <a:t>포함되는</a:t>
            </a:r>
            <a:r>
              <a:rPr lang="en-US" altLang="ko-KR" sz="2800" b="1" dirty="0">
                <a:ea typeface="D2Coding"/>
              </a:rPr>
              <a:t> anomaly </a:t>
            </a:r>
            <a:r>
              <a:rPr lang="en-US" altLang="ko-KR" sz="2800" b="1" dirty="0" err="1">
                <a:ea typeface="D2Coding"/>
              </a:rPr>
              <a:t>비율</a:t>
            </a:r>
            <a:endParaRPr lang="en-US" altLang="ko-KR" sz="2800" b="1" dirty="0">
              <a:ea typeface="D2Coding" panose="020B0609020101020101" pitchFamily="49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66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B11C-7813-FA90-8DE3-DD550CE6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9DC75F5-3C17-EB47-A0D8-4AFB4645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090" y="3078031"/>
            <a:ext cx="6261097" cy="4494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51F56B-306D-598B-07C9-7CAB25D8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65" y="3154862"/>
            <a:ext cx="6021470" cy="437925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2027840-0488-9129-11C3-55BF6B64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F3E113-1515-2712-F3ED-6632FA703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7778227-DC30-A3DB-EBF3-2E9EF228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6795FE-1F2A-95BD-C7D8-910377ABA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55C1FE9-3354-510F-804E-C8E6A40F2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DFF7C05-A88B-90A3-5CDA-682866C966A4}"/>
              </a:ext>
            </a:extLst>
          </p:cNvPr>
          <p:cNvSpPr txBox="1"/>
          <p:nvPr/>
        </p:nvSpPr>
        <p:spPr>
          <a:xfrm>
            <a:off x="5676900" y="6072743"/>
            <a:ext cx="6472382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ACB907C-1B35-AD18-5051-568E6E5DC6F5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EF25AE-D24E-D8E0-871C-FB8F10252AED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263D2-CC86-468D-ECA0-7C404469BF86}"/>
              </a:ext>
            </a:extLst>
          </p:cNvPr>
          <p:cNvSpPr txBox="1"/>
          <p:nvPr/>
        </p:nvSpPr>
        <p:spPr>
          <a:xfrm>
            <a:off x="1368889" y="7803802"/>
            <a:ext cx="758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Down-sampling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값에 상관없이 스코어가 </a:t>
            </a:r>
            <a:r>
              <a:rPr lang="ko-KR" altLang="en-US" sz="2800" dirty="0" err="1">
                <a:latin typeface="Gmarket Sans Medium" panose="020B0600000101010101" charset="-127"/>
                <a:ea typeface="Gmarket Sans Medium" panose="020B0600000101010101" charset="-127"/>
              </a:rPr>
              <a:t>비슷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        -&gt; D-s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값에 민감하지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30C43-EFA8-1285-F258-ECC5BD2F549B}"/>
              </a:ext>
            </a:extLst>
          </p:cNvPr>
          <p:cNvSpPr txBox="1"/>
          <p:nvPr/>
        </p:nvSpPr>
        <p:spPr>
          <a:xfrm>
            <a:off x="9544978" y="7609723"/>
            <a:ext cx="79628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Windows size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10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그러나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Dataset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에 따라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Windows size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는 유연하게 정할 것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(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본문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5.2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절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, 2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번째 단락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[p.3400]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참고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)</a:t>
            </a:r>
            <a:endParaRPr lang="ko-KR" altLang="en-US" sz="28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08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CF15D-FD62-EBFF-5FB5-F865A1DB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587D2C-A607-8647-E2F8-CC79213D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1" y="3008122"/>
            <a:ext cx="6240433" cy="44679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C03B7F-A9FD-D05F-917D-FABF57DF5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48" y="3092350"/>
            <a:ext cx="6261096" cy="438410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B1C2F6B-FC4C-E9B7-6445-EC5B2E42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C8DF9B-2B6B-82B1-D772-2413C1927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7A9D36-AA6F-1EB9-71E8-8B4E0E14D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B137E4-FAE9-5DE5-F95E-58D80CFED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427CC1-9A41-1F4E-E646-0C4AD9DD1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CA47034-048A-45CE-169F-59AC5967AA7B}"/>
              </a:ext>
            </a:extLst>
          </p:cNvPr>
          <p:cNvSpPr txBox="1"/>
          <p:nvPr/>
        </p:nvSpPr>
        <p:spPr>
          <a:xfrm>
            <a:off x="5676900" y="6072743"/>
            <a:ext cx="6472382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EE966C-D4FA-C955-8236-0ECB8C3A4FF6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A91338-38F2-A9CC-2569-B49A2AB70AC0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매개변수 효과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F0B793-C821-2207-39ED-BF6384BD57B6}"/>
              </a:ext>
            </a:extLst>
          </p:cNvPr>
          <p:cNvSpPr txBox="1"/>
          <p:nvPr/>
        </p:nvSpPr>
        <p:spPr>
          <a:xfrm>
            <a:off x="1398156" y="7609723"/>
            <a:ext cx="7581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Dimension of latent space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40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일 때 최고 성능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D-l-s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작으면 정보 손실 초례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D-l-s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의 값이 크면 암기 현상</a:t>
            </a:r>
            <a:r>
              <a:rPr lang="en-US" altLang="ko-KR" sz="1000" dirty="0">
                <a:latin typeface="Gmarket Sans Medium" panose="020B0600000101010101" charset="-127"/>
                <a:ea typeface="Gmarket Sans Medium" panose="020B0600000101010101" charset="-127"/>
              </a:rPr>
              <a:t>(memorization) 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발생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35748-7919-8AF6-C910-8C99CB177911}"/>
              </a:ext>
            </a:extLst>
          </p:cNvPr>
          <p:cNvSpPr txBox="1"/>
          <p:nvPr/>
        </p:nvSpPr>
        <p:spPr>
          <a:xfrm>
            <a:off x="10022609" y="7825166"/>
            <a:ext cx="64723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P-a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증가함에 따라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F1-score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와 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Precision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이 크게 감소</a:t>
            </a:r>
            <a:endParaRPr lang="en-US" altLang="ko-KR" sz="28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       -&gt;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en-US" altLang="ko-KR" sz="2800" dirty="0" err="1">
                <a:latin typeface="Gmarket Sans Medium" panose="020B0600000101010101" charset="-127"/>
                <a:ea typeface="Gmarket Sans Medium" panose="020B0600000101010101" charset="-127"/>
              </a:rPr>
              <a:t>Flase</a:t>
            </a:r>
            <a:r>
              <a:rPr lang="en-US" altLang="ko-KR" sz="2800" dirty="0">
                <a:latin typeface="Gmarket Sans Medium" panose="020B0600000101010101" charset="-127"/>
                <a:ea typeface="Gmarket Sans Medium" panose="020B0600000101010101" charset="-127"/>
              </a:rPr>
              <a:t> Positive</a:t>
            </a:r>
            <a:r>
              <a:rPr lang="ko-KR" altLang="en-US" sz="2800" dirty="0">
                <a:latin typeface="Gmarket Sans Medium" panose="020B0600000101010101" charset="-127"/>
                <a:ea typeface="Gmarket Sans Medium" panose="020B0600000101010101" charset="-127"/>
              </a:rPr>
              <a:t>가 증가</a:t>
            </a:r>
          </a:p>
        </p:txBody>
      </p:sp>
    </p:spTree>
    <p:extLst>
      <p:ext uri="{BB962C8B-B14F-4D97-AF65-F5344CB8AC3E}">
        <p14:creationId xmlns:p14="http://schemas.microsoft.com/office/powerpoint/2010/main" val="552713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009F5-5226-CC51-0969-EBA4F81D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223C6B7-9A3D-0D0B-385E-254A41B5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457561"/>
            <a:ext cx="11679167" cy="570686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C50E17F-A855-7627-D446-9C657C51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3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6C6E66-C5BD-A05C-B474-4B374EC2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799A96-B056-7DDD-EFAE-9BB01DB65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D6E1D2-0D40-62FB-1D8C-7E3C3034E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AC2CE17-2C15-0660-7619-1665F235C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5348B50-60AB-0664-FC19-B56EAD0DB72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6FA2886-C8CE-459B-FA4D-C433C0EC3039}"/>
              </a:ext>
            </a:extLst>
          </p:cNvPr>
          <p:cNvSpPr txBox="1"/>
          <p:nvPr/>
        </p:nvSpPr>
        <p:spPr>
          <a:xfrm>
            <a:off x="1398156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500" b="1" spc="-300" dirty="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  <a:endParaRPr lang="ko-KR" sz="75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2B0C884-6C33-B6EA-237D-BFE16470932E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Ablation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Study(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절제 연구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)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91E3B7-F9DE-3E5D-5092-99E808C76460}"/>
              </a:ext>
            </a:extLst>
          </p:cNvPr>
          <p:cNvSpPr txBox="1"/>
          <p:nvPr/>
        </p:nvSpPr>
        <p:spPr>
          <a:xfrm>
            <a:off x="12580120" y="3457560"/>
            <a:ext cx="47117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2800" b="1" dirty="0">
                <a:latin typeface="Cambria Math" panose="02040503050406030204" pitchFamily="18" charset="0"/>
                <a:ea typeface="D2Coding" panose="020B0609020101020101" pitchFamily="49" charset="-127"/>
              </a:rPr>
              <a:t>학습을 제한함에 따라 </a:t>
            </a:r>
            <a:endParaRPr lang="en-US" altLang="ko-KR" sz="2800" b="1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ko-KR" altLang="en-US" sz="2800" b="1" dirty="0">
                <a:latin typeface="Cambria Math" panose="02040503050406030204" pitchFamily="18" charset="0"/>
                <a:ea typeface="D2Coding" panose="020B0609020101020101" pitchFamily="49" charset="-127"/>
              </a:rPr>
              <a:t>생기는 성능 차이</a:t>
            </a:r>
            <a:endParaRPr lang="en-US" altLang="ko-KR" sz="2800" b="1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rgbClr val="0070C0"/>
              </a:solidFill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b="1" dirty="0">
              <a:solidFill>
                <a:srgbClr val="0070C0"/>
              </a:solidFill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70C0"/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파란색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USAD</a:t>
            </a: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주황색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2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단계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적대적 학습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가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     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없는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USAD </a:t>
            </a:r>
            <a:r>
              <a:rPr lang="ko-KR" altLang="en-US" sz="2800" i="0" dirty="0">
                <a:solidFill>
                  <a:srgbClr val="001D35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≈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AE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와 유사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endParaRPr lang="en-US" altLang="ko-K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 rtl="0" font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B050"/>
                </a:solidFill>
                <a:latin typeface="Cambria Math" panose="02040503050406030204" pitchFamily="18" charset="0"/>
                <a:ea typeface="D2Coding" panose="020B0609020101020101" pitchFamily="49" charset="-127"/>
              </a:rPr>
              <a:t>초록색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1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단계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(AE 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학습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ko-KR" altLang="en-US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가 없는</a:t>
            </a:r>
            <a:endParaRPr lang="en-US" altLang="ko-KR" sz="2800" dirty="0">
              <a:latin typeface="Cambria Math" panose="02040503050406030204" pitchFamily="18" charset="0"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800" dirty="0">
                <a:latin typeface="Cambria Math" panose="02040503050406030204" pitchFamily="18" charset="0"/>
                <a:ea typeface="D2Coding" panose="020B0609020101020101" pitchFamily="49" charset="-127"/>
              </a:rPr>
              <a:t>      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USAD </a:t>
            </a:r>
            <a:r>
              <a:rPr lang="ko-KR" altLang="en-US" sz="2800" i="0" dirty="0">
                <a:solidFill>
                  <a:srgbClr val="001D35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≈ </a:t>
            </a:r>
            <a:r>
              <a:rPr lang="en-US" altLang="ko-KR" sz="280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GAN</a:t>
            </a:r>
            <a:r>
              <a:rPr lang="ko-KR" altLang="en-US" sz="2800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D2Coding" panose="020B0609020101020101" pitchFamily="49" charset="-127"/>
              </a:rPr>
              <a:t>과 유사</a:t>
            </a:r>
            <a:endParaRPr lang="en-US" altLang="ko-KR" sz="2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7E61-2E9A-DB8E-72EE-46579E70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71688E-1CBE-7898-9B90-EDE715C9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D45DA1-BBD2-7DA1-6887-45E8AAE6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7792296-BAA6-D37B-507F-883DE863F39F}"/>
              </a:ext>
            </a:extLst>
          </p:cNvPr>
          <p:cNvSpPr txBox="1"/>
          <p:nvPr/>
        </p:nvSpPr>
        <p:spPr>
          <a:xfrm>
            <a:off x="8509000" y="28638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4.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마무리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9E0852-E3B2-04BF-3DBD-22377BAFA733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8DAF59-EC94-D8DC-2B4F-785B3E21290C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5" name="그림 4" descr="어둠, 블랙, 밤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4A859A-9E4D-CCC8-30EC-7F114E0C0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5" y="-2110425"/>
            <a:ext cx="15095933" cy="103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1D6CFD-EC58-DF19-47A2-3E2F5743F539}"/>
              </a:ext>
            </a:extLst>
          </p:cNvPr>
          <p:cNvSpPr txBox="1"/>
          <p:nvPr/>
        </p:nvSpPr>
        <p:spPr>
          <a:xfrm>
            <a:off x="11642627" y="5144015"/>
            <a:ext cx="6951712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>
                <a:ea typeface="맑은 고딕"/>
                <a:cs typeface="Calibri"/>
              </a:rPr>
              <a:t>메인 프로필 추가적으로 수정할 예정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>
              <a:ea typeface="맑은 고딕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>
                <a:ea typeface="맑은 고딕"/>
                <a:cs typeface="Calibri"/>
              </a:rPr>
              <a:t>관심 기술 정리 후 주기적으로 커밋할 예정</a:t>
            </a:r>
            <a:endParaRPr lang="ko-KR" altLang="en-US" sz="260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>
              <a:ea typeface="맑은 고딕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371F7-5E14-D800-19E4-3F81D2F5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66" y="553982"/>
            <a:ext cx="10693563" cy="81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DBCCA-CC47-DDEA-C200-CD34A147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8D24F31-A6A1-F42F-7F6B-70E62F1E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7" y="526088"/>
            <a:ext cx="8845262" cy="55903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그림 2" descr="텍스트, 스크린샷, 웹 페이지, 온라인 광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5F528C3-3644-7C95-EFD9-FEF3793A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125" y="3466666"/>
            <a:ext cx="9394248" cy="683462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BCC07-52A4-CDB4-5779-52C283F470EF}"/>
              </a:ext>
            </a:extLst>
          </p:cNvPr>
          <p:cNvSpPr txBox="1"/>
          <p:nvPr/>
        </p:nvSpPr>
        <p:spPr>
          <a:xfrm>
            <a:off x="584790" y="8147196"/>
            <a:ext cx="7655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앞으로 프로젝트와 관심 분야, 기술 등을 늘려나갈 예정</a:t>
            </a:r>
          </a:p>
        </p:txBody>
      </p:sp>
    </p:spTree>
    <p:extLst>
      <p:ext uri="{BB962C8B-B14F-4D97-AF65-F5344CB8AC3E}">
        <p14:creationId xmlns:p14="http://schemas.microsoft.com/office/powerpoint/2010/main" val="107310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18B26-01E2-C037-E332-5666C9B0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A1180E-B846-6FAE-793A-F30EB1B0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457" y="1955109"/>
            <a:ext cx="7942073" cy="6194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741051-B0AE-FD2A-349D-5CE6A838F327}"/>
              </a:ext>
            </a:extLst>
          </p:cNvPr>
          <p:cNvSpPr txBox="1"/>
          <p:nvPr/>
        </p:nvSpPr>
        <p:spPr>
          <a:xfrm>
            <a:off x="2362149" y="7199709"/>
            <a:ext cx="77193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카테고리를 가독성 있게 분류할 예정</a:t>
            </a: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스펙과 공부한 것을 정리할 예정</a:t>
            </a: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지렁이 배부르게 만들 예정</a:t>
            </a:r>
          </a:p>
        </p:txBody>
      </p:sp>
      <p:pic>
        <p:nvPicPr>
          <p:cNvPr id="19" name="githuf_video">
            <a:hlinkClick r:id="" action="ppaction://media"/>
            <a:extLst>
              <a:ext uri="{FF2B5EF4-FFF2-40B4-BE49-F238E27FC236}">
                <a16:creationId xmlns:a16="http://schemas.microsoft.com/office/drawing/2014/main" id="{A06BEB14-17FD-6576-9EA5-A3C3D039E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345" y="2353346"/>
            <a:ext cx="7158591" cy="43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1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10E502-A2A9-120B-7929-61E7B2A4639F}"/>
              </a:ext>
            </a:extLst>
          </p:cNvPr>
          <p:cNvSpPr txBox="1"/>
          <p:nvPr/>
        </p:nvSpPr>
        <p:spPr>
          <a:xfrm>
            <a:off x="922380" y="3484488"/>
            <a:ext cx="1581525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Ø"/>
            </a:pPr>
            <a:r>
              <a:rPr lang="ko-KR" altLang="en-US" sz="3200" b="1">
                <a:ea typeface="맑은 고딕"/>
                <a:cs typeface="Calibri"/>
              </a:rPr>
              <a:t>USAD(</a:t>
            </a:r>
            <a:r>
              <a:rPr lang="ko-KR" sz="3200" b="1" err="1">
                <a:ea typeface="+mn-lt"/>
                <a:cs typeface="+mn-lt"/>
              </a:rPr>
              <a:t>UnSupervised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Anomaly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Detection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for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multivariate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time</a:t>
            </a:r>
            <a:r>
              <a:rPr lang="ko-KR" sz="3200" b="1">
                <a:ea typeface="+mn-lt"/>
                <a:cs typeface="+mn-lt"/>
              </a:rPr>
              <a:t> </a:t>
            </a:r>
            <a:r>
              <a:rPr lang="ko-KR" sz="3200" b="1" err="1">
                <a:ea typeface="+mn-lt"/>
                <a:cs typeface="+mn-lt"/>
              </a:rPr>
              <a:t>series</a:t>
            </a:r>
            <a:r>
              <a:rPr lang="ko-KR" sz="3200" b="1">
                <a:ea typeface="+mn-lt"/>
                <a:cs typeface="+mn-lt"/>
              </a:rPr>
              <a:t> (</a:t>
            </a:r>
            <a:r>
              <a:rPr lang="en-US" altLang="ko-KR" sz="3200" b="1">
                <a:ea typeface="+mn-lt"/>
                <a:cs typeface="+mn-lt"/>
              </a:rPr>
              <a:t>KDD(2020)))</a:t>
            </a:r>
            <a:endParaRPr lang="en-US" sz="3200"/>
          </a:p>
          <a:p>
            <a:endParaRPr lang="ko-KR" altLang="en-US" sz="2800" b="1" dirty="0">
              <a:ea typeface="맑은 고딕"/>
              <a:cs typeface="Calibri"/>
            </a:endParaRPr>
          </a:p>
          <a:p>
            <a:endParaRPr lang="ko-KR" altLang="en-US" sz="2800" b="1">
              <a:ea typeface="맑은 고딕"/>
              <a:cs typeface="Calibri"/>
            </a:endParaRPr>
          </a:p>
          <a:p>
            <a:r>
              <a:rPr lang="ko-KR" altLang="en-US" sz="2800" dirty="0">
                <a:ea typeface="맑은 고딕"/>
                <a:cs typeface="Calibri"/>
              </a:rPr>
              <a:t>지난번에 논문리뷰로 나왔었는데 </a:t>
            </a:r>
            <a:r>
              <a:rPr lang="ko-KR" altLang="en-US" sz="2800" dirty="0" err="1">
                <a:ea typeface="맑은 고딕"/>
                <a:cs typeface="Calibri"/>
              </a:rPr>
              <a:t>다변량</a:t>
            </a:r>
            <a:r>
              <a:rPr lang="ko-KR" altLang="en-US" sz="2800" dirty="0">
                <a:ea typeface="맑은 고딕"/>
                <a:cs typeface="Calibri"/>
              </a:rPr>
              <a:t> 시계열 데이터 이상치 탐지에서 기존 모델에 비해 성능이 더 </a:t>
            </a:r>
            <a:r>
              <a:rPr lang="ko-KR" altLang="en-US" sz="2800" dirty="0" err="1">
                <a:ea typeface="맑은 고딕"/>
                <a:cs typeface="Calibri"/>
              </a:rPr>
              <a:t>좋아보인다고</a:t>
            </a:r>
            <a:r>
              <a:rPr lang="ko-KR" altLang="en-US" sz="2800" dirty="0">
                <a:ea typeface="맑은 고딕"/>
                <a:cs typeface="Calibri"/>
              </a:rPr>
              <a:t> 느꼈습니다. </a:t>
            </a:r>
            <a:endParaRPr lang="en-US" altLang="ko-KR" sz="2800">
              <a:ea typeface="맑은 고딕"/>
              <a:cs typeface="Calibri"/>
            </a:endParaRPr>
          </a:p>
          <a:p>
            <a:endParaRPr lang="ko-KR" altLang="en-US" sz="2800">
              <a:ea typeface="맑은 고딕"/>
              <a:cs typeface="Calibri"/>
            </a:endParaRPr>
          </a:p>
          <a:p>
            <a:r>
              <a:rPr lang="ko-KR" altLang="en-US" sz="2800" dirty="0">
                <a:ea typeface="맑은 고딕"/>
                <a:cs typeface="Calibri"/>
              </a:rPr>
              <a:t>하지만 한번에 이해가 쉽지 않아서 </a:t>
            </a:r>
            <a:r>
              <a:rPr lang="ko-KR" altLang="en-US" sz="2800" dirty="0" err="1">
                <a:ea typeface="맑은 고딕"/>
                <a:cs typeface="Calibri"/>
              </a:rPr>
              <a:t>저희팀도</a:t>
            </a:r>
            <a:r>
              <a:rPr lang="ko-KR" altLang="en-US" sz="2800" dirty="0">
                <a:ea typeface="맑은 고딕"/>
                <a:cs typeface="Calibri"/>
              </a:rPr>
              <a:t> 읽어 보고 이해하고자 이 논문을 선정하게 되었습니다.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DDDC4-D49D-9772-0023-AFCDD9E8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0B7627-961C-7575-D9C9-B0FFAC18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669FEA7-15E7-1415-F037-1658D6219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697932" y="671902"/>
            <a:ext cx="10661770" cy="2659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953C939-F829-81DD-D480-67B4CF3456EF}"/>
              </a:ext>
            </a:extLst>
          </p:cNvPr>
          <p:cNvSpPr txBox="1"/>
          <p:nvPr/>
        </p:nvSpPr>
        <p:spPr>
          <a:xfrm>
            <a:off x="928298" y="305040"/>
            <a:ext cx="5885600" cy="13524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300" err="1">
                <a:ea typeface="Gmarket Sans Bold"/>
                <a:cs typeface="Calibri"/>
              </a:rPr>
              <a:t>논문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선정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이유</a:t>
            </a:r>
            <a:endParaRPr lang="en-US" altLang="ko-KR" sz="7000" spc="-300">
              <a:ea typeface="Gmarket Sans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56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819A9-6AA8-80F0-72C3-7860F55D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1488F5-267C-303F-A042-011C7A88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D85C69-376A-7C8D-C927-BA31C2F2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FF7AA0D-491B-C566-2BB6-58CC9D5D0D7E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1. 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사전정보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54E88B-644F-E229-A64D-6264E6BE6FDC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BC7CD6-C340-A444-4018-895DBFB20CE6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4" name="Picture 2" descr="서울물재생시설공단 &gt; 정보공개 &gt; 사전정보 공표 &gt; 예산/재무/계약">
            <a:extLst>
              <a:ext uri="{FF2B5EF4-FFF2-40B4-BE49-F238E27FC236}">
                <a16:creationId xmlns:a16="http://schemas.microsoft.com/office/drawing/2014/main" id="{70E297F5-BA41-F23A-E515-E2249E09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438359"/>
            <a:ext cx="9155545" cy="61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A5EE-28ED-8EC7-9A18-CB438A79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DF95BA-AD8D-4626-9D47-D31E6D5357ED}"/>
              </a:ext>
            </a:extLst>
          </p:cNvPr>
          <p:cNvSpPr txBox="1"/>
          <p:nvPr/>
        </p:nvSpPr>
        <p:spPr>
          <a:xfrm>
            <a:off x="737872" y="5946065"/>
            <a:ext cx="641940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600" b="1" dirty="0" err="1">
                <a:ea typeface="맑은 고딕"/>
                <a:cs typeface="Calibri"/>
              </a:rPr>
              <a:t>Autoencoder</a:t>
            </a:r>
            <a:r>
              <a:rPr lang="ko-KR" altLang="en-US" sz="2600" b="1" dirty="0">
                <a:ea typeface="맑은 고딕"/>
                <a:cs typeface="Calibri"/>
              </a:rPr>
              <a:t>(AE)</a:t>
            </a:r>
            <a:endParaRPr lang="ko-KR" altLang="en-US" sz="2600" b="1" dirty="0"/>
          </a:p>
        </p:txBody>
      </p:sp>
      <p:pic>
        <p:nvPicPr>
          <p:cNvPr id="4" name="그림 3" descr="텍스트, 도표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DD83B20-2AC0-6E18-C33A-7114E733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10"/>
          <a:stretch/>
        </p:blipFill>
        <p:spPr>
          <a:xfrm>
            <a:off x="495753" y="1123667"/>
            <a:ext cx="8258176" cy="4565490"/>
          </a:xfrm>
          <a:prstGeom prst="rect">
            <a:avLst/>
          </a:prstGeom>
        </p:spPr>
      </p:pic>
      <p:pic>
        <p:nvPicPr>
          <p:cNvPr id="5" name="그림 4" descr="텍스트, 도표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FFF16F0-C075-A579-8D58-898AC146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196" y="1160851"/>
            <a:ext cx="8715051" cy="4566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B8D84-4BA1-C82C-0E37-6A17F4C4205B}"/>
              </a:ext>
            </a:extLst>
          </p:cNvPr>
          <p:cNvSpPr txBox="1"/>
          <p:nvPr/>
        </p:nvSpPr>
        <p:spPr>
          <a:xfrm>
            <a:off x="9144000" y="6328409"/>
            <a:ext cx="641940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600" b="1" dirty="0">
                <a:ea typeface="맑은 고딕"/>
                <a:cs typeface="Calibri"/>
              </a:rPr>
              <a:t>LSTM-AE</a:t>
            </a:r>
            <a:endParaRPr lang="ko-KR" sz="2600" b="1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680B145-B59C-508B-2C3D-031B085B3337}"/>
              </a:ext>
            </a:extLst>
          </p:cNvPr>
          <p:cNvSpPr txBox="1"/>
          <p:nvPr/>
        </p:nvSpPr>
        <p:spPr>
          <a:xfrm>
            <a:off x="211557" y="-1769"/>
            <a:ext cx="3448508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  <a:endParaRPr lang="ko-KR" altLang="en-US" sz="6000" b="0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A1EABDE-667B-3885-BCE0-0712C7CB5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423044" y="620531"/>
            <a:ext cx="10661770" cy="2659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FCE9B1C-EF60-0A10-6157-19E385476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C90AB-5BB0-129F-0E17-14F0D953F8B3}"/>
              </a:ext>
            </a:extLst>
          </p:cNvPr>
          <p:cNvSpPr txBox="1"/>
          <p:nvPr/>
        </p:nvSpPr>
        <p:spPr>
          <a:xfrm>
            <a:off x="737872" y="6507394"/>
            <a:ext cx="863799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(1) </a:t>
            </a:r>
            <a:r>
              <a:rPr lang="ko-KR" altLang="en-US" b="1" dirty="0">
                <a:ea typeface="맑은 고딕"/>
              </a:rPr>
              <a:t>인코더</a:t>
            </a:r>
            <a:r>
              <a:rPr lang="en-US" altLang="ko-KR" b="1" dirty="0">
                <a:ea typeface="맑은 고딕"/>
              </a:rPr>
              <a:t> (Encoder)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(x)</a:t>
            </a:r>
            <a:r>
              <a:rPr lang="ko-KR" altLang="en-US" dirty="0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잠재 벡터</a:t>
            </a:r>
            <a:r>
              <a:rPr lang="en-US" altLang="ko-KR" dirty="0">
                <a:ea typeface="맑은 고딕"/>
              </a:rPr>
              <a:t>(z) </a:t>
            </a:r>
            <a:r>
              <a:rPr lang="ko-KR" altLang="en-US" dirty="0">
                <a:ea typeface="맑은 고딕"/>
              </a:rPr>
              <a:t>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압축</a:t>
            </a:r>
            <a:endParaRPr lang="en-US" altLang="ko-KR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주요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특징을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불필요한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노이즈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제거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b="1" dirty="0">
                <a:ea typeface="맑은 고딕"/>
              </a:rPr>
              <a:t>(2) </a:t>
            </a:r>
            <a:r>
              <a:rPr lang="ko-KR" altLang="en-US" b="1" dirty="0" err="1">
                <a:ea typeface="맑은 고딕"/>
              </a:rPr>
              <a:t>디코더</a:t>
            </a:r>
            <a:r>
              <a:rPr lang="en-US" altLang="ko-KR" b="1" dirty="0">
                <a:ea typeface="맑은 고딕"/>
              </a:rPr>
              <a:t> (Decoder)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잠재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벡터</a:t>
            </a:r>
            <a:r>
              <a:rPr lang="en-US" altLang="ko-KR" dirty="0">
                <a:ea typeface="맑은 고딕"/>
              </a:rPr>
              <a:t>(z) </a:t>
            </a:r>
            <a:r>
              <a:rPr lang="ko-KR" altLang="en-US" dirty="0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원래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형태로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복원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b="1" dirty="0">
                <a:ea typeface="맑은 고딕"/>
              </a:rPr>
              <a:t>(3) </a:t>
            </a:r>
            <a:r>
              <a:rPr lang="ko-KR" altLang="en-US" b="1" dirty="0">
                <a:ea typeface="맑은 고딕"/>
              </a:rPr>
              <a:t>목표</a:t>
            </a:r>
            <a:endParaRPr lang="en-US" altLang="ko-KR" b="1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복원된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최소화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2EEA5-8595-7C56-0E18-4BDD5279A646}"/>
              </a:ext>
            </a:extLst>
          </p:cNvPr>
          <p:cNvSpPr txBox="1"/>
          <p:nvPr/>
        </p:nvSpPr>
        <p:spPr>
          <a:xfrm>
            <a:off x="9144000" y="7006914"/>
            <a:ext cx="90232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AE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시계열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탐지하기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LSTM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압축하고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복원하며</a:t>
            </a:r>
            <a:r>
              <a:rPr lang="en-US" altLang="ko-KR">
                <a:ea typeface="맑은 고딕"/>
              </a:rPr>
              <a:t>, 입력 데이터와 복원 데이터 차이 즉  </a:t>
            </a:r>
            <a:r>
              <a:rPr lang="ko-KR" altLang="en-US" b="1">
                <a:ea typeface="맑은 고딕"/>
              </a:rPr>
              <a:t>재구성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오류</a:t>
            </a:r>
            <a:r>
              <a:rPr lang="en-US" altLang="ko-KR" b="1">
                <a:ea typeface="맑은 고딕"/>
              </a:rPr>
              <a:t>(Reconstruction Error)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탐지를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수행</a:t>
            </a:r>
            <a:r>
              <a:rPr lang="en-US" altLang="ko-KR">
                <a:ea typeface="맑은 고딕"/>
              </a:rPr>
              <a:t>.</a:t>
            </a:r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84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EB54C-F559-A795-A8AE-21DD69B5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1E8B88-4843-ADD6-827C-573BE655B7CE}"/>
              </a:ext>
            </a:extLst>
          </p:cNvPr>
          <p:cNvSpPr txBox="1"/>
          <p:nvPr/>
        </p:nvSpPr>
        <p:spPr>
          <a:xfrm>
            <a:off x="9848407" y="5701664"/>
            <a:ext cx="548905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ea typeface="맑은 고딕"/>
                <a:cs typeface="Calibri"/>
              </a:rPr>
              <a:t>MAD-GAN모델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4CA28-B9FD-A4B6-5291-8A15364D6CDB}"/>
              </a:ext>
            </a:extLst>
          </p:cNvPr>
          <p:cNvSpPr txBox="1"/>
          <p:nvPr/>
        </p:nvSpPr>
        <p:spPr>
          <a:xfrm>
            <a:off x="770859" y="5565742"/>
            <a:ext cx="641940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ea typeface="맑은 고딕"/>
                <a:cs typeface="Calibri"/>
              </a:rPr>
              <a:t>GAN모델 </a:t>
            </a:r>
            <a:r>
              <a:rPr lang="en-US" altLang="ko-KR" sz="2200" b="1">
                <a:ea typeface="+mn-lt"/>
                <a:cs typeface="Calibri"/>
              </a:rPr>
              <a:t>(Generative Adversarial Network)</a:t>
            </a:r>
            <a:r>
              <a:rPr lang="ko-KR" altLang="en-US" sz="2200" b="1">
                <a:ea typeface="맑은 고딕"/>
                <a:cs typeface="Calibri"/>
              </a:rPr>
              <a:t>​</a:t>
            </a:r>
          </a:p>
        </p:txBody>
      </p:sp>
      <p:pic>
        <p:nvPicPr>
          <p:cNvPr id="3" name="그림 2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C5A8F3D-2A71-773B-8471-0F9BDC33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4" y="1468951"/>
            <a:ext cx="8320635" cy="4021777"/>
          </a:xfrm>
          <a:prstGeom prst="rect">
            <a:avLst/>
          </a:prstGeom>
        </p:spPr>
      </p:pic>
      <p:pic>
        <p:nvPicPr>
          <p:cNvPr id="4" name="그림 3" descr="텍스트, 도표, 스크린샷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49A64D0-FE81-CF29-F00D-4628C920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249" y="1219784"/>
            <a:ext cx="7302355" cy="4274698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8845C77A-ECBB-9C31-0C6C-1C0C481CBBD1}"/>
              </a:ext>
            </a:extLst>
          </p:cNvPr>
          <p:cNvSpPr txBox="1"/>
          <p:nvPr/>
        </p:nvSpPr>
        <p:spPr>
          <a:xfrm>
            <a:off x="202451" y="3276"/>
            <a:ext cx="3448508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902614F-C227-72CD-84D8-CC48BB03C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423044" y="620531"/>
            <a:ext cx="10661770" cy="26598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32CB5A23-8309-82E5-8EC7-4224412E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B964A-FF90-C797-A24E-FF9C3A029E8E}"/>
              </a:ext>
            </a:extLst>
          </p:cNvPr>
          <p:cNvSpPr txBox="1"/>
          <p:nvPr/>
        </p:nvSpPr>
        <p:spPr>
          <a:xfrm>
            <a:off x="768203" y="6044610"/>
            <a:ext cx="799302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/>
              <a:t>(1) </a:t>
            </a:r>
            <a:r>
              <a:rPr lang="ko-KR" altLang="en-US" b="1" dirty="0"/>
              <a:t>생성자</a:t>
            </a:r>
            <a:r>
              <a:rPr lang="en-US" altLang="ko-KR" b="1" dirty="0"/>
              <a:t> (Generator)</a:t>
            </a:r>
            <a:endParaRPr lang="ko-KR" altLang="en-US" b="1" dirty="0"/>
          </a:p>
          <a:p>
            <a:pPr marL="228600" indent="-228600">
              <a:buFont typeface=""/>
              <a:buChar char="•"/>
            </a:pPr>
            <a:r>
              <a:rPr lang="ko-KR" altLang="en-US" dirty="0" err="1">
                <a:ea typeface="맑은 고딕"/>
              </a:rPr>
              <a:t>랜덤한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노이즈에서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신경망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진짜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만들어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속이는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목표</a:t>
            </a:r>
            <a:endParaRPr lang="en-US" altLang="ko-KR" dirty="0">
              <a:ea typeface="맑은 고딕"/>
            </a:endParaRPr>
          </a:p>
          <a:p>
            <a:r>
              <a:rPr lang="en-US" altLang="ko-KR" b="1" dirty="0"/>
              <a:t>(2) </a:t>
            </a:r>
            <a:r>
              <a:rPr lang="ko-KR" altLang="en-US" b="1" dirty="0" err="1"/>
              <a:t>판별자</a:t>
            </a:r>
            <a:r>
              <a:rPr lang="en-US" altLang="ko-KR" b="1" dirty="0"/>
              <a:t> (Discriminator)</a:t>
            </a: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데이터인지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신경망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생성자가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구별하도록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</a:t>
            </a:r>
            <a:endParaRPr lang="en-US" altLang="ko-KR" dirty="0">
              <a:ea typeface="맑은 고딕"/>
            </a:endParaRPr>
          </a:p>
          <a:p>
            <a:r>
              <a:rPr lang="en-US" altLang="ko-KR" b="1" dirty="0"/>
              <a:t>(3) </a:t>
            </a:r>
            <a:r>
              <a:rPr lang="ko-KR" altLang="en-US" b="1" dirty="0"/>
              <a:t>목표</a:t>
            </a:r>
            <a:endParaRPr lang="en-US" altLang="ko-KR" b="1" dirty="0"/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생성자는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판별자를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속일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정교한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판별자는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가짜와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구별하는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능력을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강화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네트워크가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경쟁하며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현실적인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생성하도록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학습됨</a:t>
            </a:r>
            <a:endParaRPr lang="en-US" altLang="ko-KR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E097B-C7B0-4159-576C-E0539BD68AE9}"/>
              </a:ext>
            </a:extLst>
          </p:cNvPr>
          <p:cNvSpPr txBox="1"/>
          <p:nvPr/>
        </p:nvSpPr>
        <p:spPr>
          <a:xfrm>
            <a:off x="9845749" y="6403458"/>
            <a:ext cx="76740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/>
              </a:rPr>
              <a:t>GAN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기반으로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시계열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이상치를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탐지하기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만든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ea typeface="맑은 고딕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ea typeface="+mn-lt"/>
                <a:cs typeface="+mn-lt"/>
              </a:rPr>
              <a:t>정상적인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시계열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패턴을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학습하고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생성자가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새로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들어온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재구성할</a:t>
            </a:r>
            <a:r>
              <a:rPr lang="en-US" altLang="ko-KR" dirty="0">
                <a:ea typeface="+mn-lt"/>
                <a:cs typeface="+mn-lt"/>
              </a:rPr>
              <a:t> 때  </a:t>
            </a:r>
            <a:r>
              <a:rPr lang="en-US" altLang="ko-KR" dirty="0" err="1">
                <a:ea typeface="+mn-lt"/>
                <a:cs typeface="+mn-lt"/>
              </a:rPr>
              <a:t>원본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재구성된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데이터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차이와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판별자의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판별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점수</a:t>
            </a:r>
            <a:r>
              <a:rPr lang="en-US" dirty="0">
                <a:ea typeface="+mn-lt"/>
                <a:cs typeface="+mn-lt"/>
              </a:rPr>
              <a:t>(D-score)</a:t>
            </a:r>
            <a:r>
              <a:rPr lang="ko-KR" altLang="en-US" dirty="0">
                <a:ea typeface="+mn-lt"/>
                <a:cs typeface="+mn-lt"/>
              </a:rPr>
              <a:t>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이용해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이상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탐지를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수행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68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8F792-CB60-D3C0-F4F9-3BB5262F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F64322-73B8-6988-8CE4-C6A61D5F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B767AEA-A097-0CB4-AB1C-1EBA110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771E18-AC42-5F82-F4FB-D28815BCD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E116F8-F0E1-23C7-E6C1-E00337267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8B068F-FD7B-13A6-2836-512577F43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31A78BFA-458B-248D-477B-1A861B1A01F7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6785F5-0AA3-D728-2006-1A498E412297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sz="6000" spc="-300" dirty="0">
                <a:solidFill>
                  <a:srgbClr val="000000"/>
                </a:solidFill>
                <a:ea typeface="Gmarket Sans Bold"/>
                <a:cs typeface="Calibri"/>
              </a:rPr>
              <a:t>사전정보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FB0631-79F0-BF4E-0A82-D78140EA6ACF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기존 </a:t>
            </a:r>
            <a:r>
              <a:rPr lang="en-US" altLang="ko-KR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GAN</a:t>
            </a: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과 </a:t>
            </a:r>
            <a:r>
              <a:rPr lang="en-US" altLang="ko-KR" sz="7000" i="0" u="none" strike="noStrike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AutoEncoder</a:t>
            </a:r>
            <a:r>
              <a:rPr lang="ko-KR" altLang="en-US" sz="7000" i="0" u="none" strike="noStrike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문제점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25A94-B1A8-24AE-4282-DF22D26479B2}"/>
              </a:ext>
            </a:extLst>
          </p:cNvPr>
          <p:cNvSpPr txBox="1"/>
          <p:nvPr/>
        </p:nvSpPr>
        <p:spPr>
          <a:xfrm>
            <a:off x="3160248" y="4216620"/>
            <a:ext cx="12820051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400" dirty="0">
                <a:effectLst/>
                <a:latin typeface="Calibri"/>
                <a:ea typeface="Calibri"/>
                <a:cs typeface="Calibri"/>
              </a:rPr>
              <a:t>GAN :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학습이 불안정해서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mode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collapse와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ko-KR" sz="3000" dirty="0" err="1">
                <a:latin typeface="Calibri"/>
                <a:ea typeface="Malgun Gothic"/>
                <a:cs typeface="Calibri"/>
              </a:rPr>
              <a:t>non</a:t>
            </a:r>
            <a:r>
              <a:rPr lang="ko-KR" sz="3000" dirty="0">
                <a:latin typeface="Calibri"/>
                <a:ea typeface="Malgun Gothic"/>
                <a:cs typeface="Calibri"/>
              </a:rPr>
              <a:t> </a:t>
            </a:r>
            <a:r>
              <a:rPr lang="en-US" altLang="ko-KR" sz="3000" dirty="0">
                <a:latin typeface="Calibri"/>
                <a:ea typeface="Malgun Gothic"/>
                <a:cs typeface="Calibri"/>
              </a:rPr>
              <a:t>convergence</a:t>
            </a:r>
            <a:r>
              <a:rPr lang="ko-KR" altLang="en-US" sz="3000" dirty="0">
                <a:latin typeface="Calibri"/>
                <a:ea typeface="Malgun Gothic"/>
                <a:cs typeface="Calibri"/>
              </a:rPr>
              <a:t>문제</a:t>
            </a:r>
            <a:endParaRPr lang="en-US" altLang="ko-KR" sz="30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     -&gt; Mode collapse: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생성자가 </a:t>
            </a:r>
            <a:r>
              <a:rPr lang="ko-KR" altLang="en-US" sz="2400" dirty="0">
                <a:latin typeface="Calibri"/>
                <a:ea typeface="Calibri"/>
                <a:cs typeface="Calibri"/>
              </a:rPr>
              <a:t>다양한 데이터를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생성하지 못하고 제한된 종류만 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</a:t>
            </a:r>
            <a:r>
              <a:rPr lang="en-US" altLang="ko-KR" sz="2400" dirty="0">
                <a:latin typeface="Calibri"/>
                <a:ea typeface="Calibri"/>
                <a:cs typeface="Calibri"/>
              </a:rPr>
              <a:t>		          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출력하는 현상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r>
              <a:rPr lang="en-US" altLang="ko-KR" sz="2400" dirty="0">
                <a:latin typeface="Calibri"/>
                <a:ea typeface="Calibri"/>
                <a:cs typeface="Calibri"/>
              </a:rPr>
              <a:t>	     -&gt; </a:t>
            </a:r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Non convergence: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생성자와 판별자가 안정적인 상태에 도달하지 못하고 불안정한        </a:t>
            </a:r>
            <a:r>
              <a:rPr lang="en-US" altLang="ko-KR" sz="2400" dirty="0">
                <a:effectLst/>
                <a:latin typeface="Calibri"/>
                <a:ea typeface="Calibri"/>
                <a:cs typeface="Calibri"/>
              </a:rPr>
              <a:t>			                 </a:t>
            </a:r>
            <a:r>
              <a:rPr lang="ko-KR" altLang="en-US" sz="2400" dirty="0">
                <a:effectLst/>
                <a:latin typeface="Calibri"/>
                <a:ea typeface="Calibri"/>
                <a:cs typeface="Calibri"/>
              </a:rPr>
              <a:t>상태가 지속되는 현상</a:t>
            </a:r>
            <a:endParaRPr lang="en-US" altLang="ko-KR" sz="2400" dirty="0">
              <a:effectLst/>
              <a:latin typeface="Calibri"/>
              <a:ea typeface="Calibri"/>
              <a:cs typeface="Calibri"/>
            </a:endParaRPr>
          </a:p>
          <a:p>
            <a:pPr marR="0"/>
            <a:endParaRPr lang="en-US" altLang="ko-KR" sz="24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400" dirty="0" err="1">
                <a:effectLst/>
                <a:latin typeface="Calibri"/>
                <a:ea typeface="Calibri"/>
                <a:cs typeface="Calibri"/>
              </a:rPr>
              <a:t>AutoEncoder</a:t>
            </a:r>
            <a:r>
              <a:rPr lang="en-US" altLang="ko-KR" sz="3400" dirty="0">
                <a:effectLst/>
                <a:latin typeface="Calibri"/>
                <a:ea typeface="Calibri"/>
                <a:cs typeface="Calibri"/>
              </a:rPr>
              <a:t>: </a:t>
            </a:r>
            <a:r>
              <a:rPr lang="ko-KR" sz="3000" dirty="0">
                <a:effectLst/>
                <a:latin typeface="Calibri"/>
                <a:ea typeface="Malgun Gothic"/>
                <a:cs typeface="Calibri"/>
              </a:rPr>
              <a:t>정상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데이터를 잘 복원하도록 학습되기 </a:t>
            </a:r>
            <a:r>
              <a:rPr lang="ko-KR" altLang="en-US" sz="3000" dirty="0">
                <a:latin typeface="Calibri"/>
                <a:ea typeface="Malgun Gothic"/>
                <a:cs typeface="Calibri"/>
              </a:rPr>
              <a:t>때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문에 정상과 아주 </a:t>
            </a:r>
            <a:r>
              <a:rPr lang="en-US" altLang="ko-KR" sz="3000" dirty="0">
                <a:latin typeface="Calibri"/>
                <a:ea typeface="Malgun Gothic"/>
                <a:cs typeface="Calibri"/>
              </a:rPr>
              <a:t>  		          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비슷한 이상치를 </a:t>
            </a:r>
            <a:r>
              <a:rPr lang="ko-KR" sz="3000" dirty="0">
                <a:effectLst/>
                <a:latin typeface="Calibri"/>
                <a:ea typeface="Malgun Gothic"/>
                <a:cs typeface="Calibri"/>
              </a:rPr>
              <a:t>잘 </a:t>
            </a:r>
            <a:r>
              <a:rPr lang="ko-KR" sz="3000" dirty="0">
                <a:latin typeface="Calibri"/>
                <a:ea typeface="Malgun Gothic"/>
                <a:cs typeface="Calibri"/>
              </a:rPr>
              <a:t>탐지 하지 못하는 문제</a:t>
            </a:r>
            <a:endParaRPr lang="en-US" altLang="ko-KR" sz="3000" dirty="0">
              <a:effectLst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744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FEC6F-93C5-7B96-1C16-1082DAF2E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AE0BB-2212-9B71-0073-41460098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E1EBC8-A6EA-9E17-45B0-BBE11254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08B2A84-F447-D7EF-CC5A-B09D4DB9ED39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2.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</a:t>
            </a: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USAD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BF85B8-5D63-2EE2-8244-953E74D7917D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08A3A40-9883-144F-9718-6660BAD6778F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67485-1FBB-4736-6FBE-E7B1628B6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019300"/>
            <a:ext cx="9056255" cy="51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F7579-1212-CEED-9178-92896E9D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E211A7F-B88C-2208-266C-1D3DBE449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C12BA7B-4E4F-7EC3-3F9A-DC9F5C69C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85F7C4-3A1C-E645-018A-38CD06364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0EC473-A2B3-CC0A-0DBE-39C2B3ACE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30132C-CA9C-3EF0-54E3-29437AFDC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DEF8C97-47BA-1C1A-F63C-3A590D5CE83D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D8864A-17C3-7F73-45D5-9F46C7EF9EDF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i="0" u="none" strike="noStrike" spc="-300" dirty="0">
                <a:solidFill>
                  <a:srgbClr val="000000"/>
                </a:solidFill>
                <a:ea typeface="Gmarket Sans Bold"/>
                <a:cs typeface="Calibri"/>
              </a:rPr>
              <a:t>USAD</a:t>
            </a:r>
            <a:endParaRPr lang="ko-KR" sz="8000" b="1" i="0" u="none" strike="noStrike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6369F16-CDCC-9263-6ED7-E8D42E1C4A0C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USAD</a:t>
            </a:r>
            <a:r>
              <a:rPr lang="ko-KR" altLang="en-US" sz="7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구조</a:t>
            </a:r>
            <a:endParaRPr lang="en-US" altLang="ko-KR" sz="7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5F5AA-240C-6F26-BDD8-B0A49EE1CB42}"/>
              </a:ext>
            </a:extLst>
          </p:cNvPr>
          <p:cNvSpPr txBox="1"/>
          <p:nvPr/>
        </p:nvSpPr>
        <p:spPr>
          <a:xfrm>
            <a:off x="8705850" y="4246967"/>
            <a:ext cx="85305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ko-KR" altLang="ko-KR" sz="2400" b="1" dirty="0">
                <a:effectLst/>
                <a:ea typeface="D2Coding" panose="020B0609020101020101" pitchFamily="49" charset="-127"/>
              </a:rPr>
              <a:t>하나의 인코더(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)와 두 개의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₂)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로 구성된 구조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285750" marR="0" indent="-285750">
              <a:buFont typeface="Arial" panose="020B0604020202020204" pitchFamily="34" charset="0"/>
              <a:buChar char="•"/>
            </a:pPr>
            <a:endParaRPr lang="ko-KR" altLang="ko-KR" sz="2400" dirty="0">
              <a:effectLst/>
              <a:ea typeface="D2Coding" panose="020B0609020101020101" pitchFamily="49" charset="-127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 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Encoder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→ 입력 데이터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(W)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를 잠재 공간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(Z)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으로 변환</a:t>
            </a:r>
            <a:r>
              <a:rPr lang="en-US" altLang="ko-KR" sz="2400" dirty="0">
                <a:effectLst/>
                <a:ea typeface="D2Coding" panose="020B0609020101020101" pitchFamily="49" charset="-127"/>
              </a:rPr>
              <a:t> 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₁, 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₂ (</a:t>
            </a:r>
            <a:r>
              <a:rPr lang="ko-KR" altLang="ko-KR" sz="2400" b="1" dirty="0" err="1">
                <a:effectLst/>
                <a:ea typeface="D2Coding" panose="020B0609020101020101" pitchFamily="49" charset="-127"/>
              </a:rPr>
              <a:t>Decoders</a:t>
            </a:r>
            <a:r>
              <a:rPr lang="ko-KR" altLang="ko-KR" sz="2400" b="1" dirty="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 → 인코더의 출력을 각각 복원하여 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  <a:p>
            <a:pPr rtl="0" fontAlgn="ctr"/>
            <a:r>
              <a:rPr lang="en-US" altLang="ko-KR" sz="2400" dirty="0">
                <a:ea typeface="D2Coding" panose="020B0609020101020101" pitchFamily="49" charset="-127"/>
              </a:rPr>
              <a:t>                                           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두 개의</a:t>
            </a:r>
            <a:r>
              <a:rPr lang="en-US" altLang="ko-KR" sz="2400" dirty="0">
                <a:ea typeface="D2Coding" panose="020B0609020101020101" pitchFamily="49" charset="-127"/>
              </a:rPr>
              <a:t> </a:t>
            </a:r>
            <a:r>
              <a:rPr lang="ko-KR" altLang="en-US" sz="2400" dirty="0">
                <a:ea typeface="D2Coding" panose="020B0609020101020101" pitchFamily="49" charset="-127"/>
              </a:rPr>
              <a:t>재구성 결과를</a:t>
            </a:r>
            <a:r>
              <a:rPr lang="ko-KR" altLang="ko-KR" sz="2400" dirty="0">
                <a:effectLst/>
                <a:ea typeface="D2Coding" panose="020B0609020101020101" pitchFamily="49" charset="-127"/>
              </a:rPr>
              <a:t>(AE₁, AE₂)를 형성</a:t>
            </a:r>
            <a:endParaRPr lang="en-US" altLang="ko-KR" sz="24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258A18-F38B-5838-BF2C-347E844C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104243"/>
            <a:ext cx="5563376" cy="31436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1F9B7-3F93-BDBF-3644-893318897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046" y="6296109"/>
            <a:ext cx="7528435" cy="3076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278DC3-3226-9C6D-38CE-0821FE395D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305" y="8252648"/>
            <a:ext cx="9215095" cy="898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2D02C-AA6C-553D-F902-0D9CAB57DCE8}"/>
              </a:ext>
            </a:extLst>
          </p:cNvPr>
          <p:cNvSpPr txBox="1"/>
          <p:nvPr/>
        </p:nvSpPr>
        <p:spPr>
          <a:xfrm>
            <a:off x="11195685" y="9063128"/>
            <a:ext cx="355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과정을 식으로 표현</a:t>
            </a:r>
          </a:p>
        </p:txBody>
      </p:sp>
    </p:spTree>
    <p:extLst>
      <p:ext uri="{BB962C8B-B14F-4D97-AF65-F5344CB8AC3E}">
        <p14:creationId xmlns:p14="http://schemas.microsoft.com/office/powerpoint/2010/main" val="200201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3" ma:contentTypeDescription="새 문서를 만듭니다." ma:contentTypeScope="" ma:versionID="b364df0f7fc7214a6c6fdd60631b53dc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7f78f63bab6a36d0af141f3290487eb5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Props1.xml><?xml version="1.0" encoding="utf-8"?>
<ds:datastoreItem xmlns:ds="http://schemas.openxmlformats.org/officeDocument/2006/customXml" ds:itemID="{550B4220-FF71-417A-8B70-1139378F89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CF5587-4636-4A6F-AF53-731A96EA7B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23731-9eaf-490a-9b69-c34e96cf22ca"/>
    <ds:schemaRef ds:uri="9639060b-3e32-4c2b-b0e0-7d61e1a1e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BD6C5A-4D49-4A7D-B7BE-96EC4DCCD2DD}">
  <ds:schemaRefs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922c61e-04a2-4830-9b53-e9658212c7c6"/>
    <ds:schemaRef ds:uri="http://schemas.microsoft.com/office/2006/metadata/properties"/>
    <ds:schemaRef ds:uri="dda23731-9eaf-490a-9b69-c34e96cf22ca"/>
    <ds:schemaRef ds:uri="9639060b-3e32-4c2b-b0e0-7d61e1a1e0f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1923</Words>
  <Application>Microsoft Office PowerPoint</Application>
  <PresentationFormat>사용자 지정</PresentationFormat>
  <Paragraphs>258</Paragraphs>
  <Slides>28</Slides>
  <Notes>19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박준성</dc:creator>
  <cp:lastModifiedBy>유동건</cp:lastModifiedBy>
  <cp:revision>8</cp:revision>
  <dcterms:created xsi:type="dcterms:W3CDTF">2006-08-16T00:00:00Z</dcterms:created>
  <dcterms:modified xsi:type="dcterms:W3CDTF">2025-04-26T08:00:14Z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  <property fmtid="{D5CDD505-2E9C-101B-9397-08002B2CF9AE}" pid="3" name="MediaServiceImageTags">
    <vt:lpwstr/>
  </property>
</Properties>
</file>